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1" r:id="rId8"/>
    <p:sldId id="262" r:id="rId9"/>
    <p:sldId id="260" r:id="rId10"/>
    <p:sldId id="263" r:id="rId11"/>
    <p:sldId id="266" r:id="rId12"/>
    <p:sldId id="264" r:id="rId13"/>
    <p:sldId id="304" r:id="rId14"/>
    <p:sldId id="305" r:id="rId15"/>
    <p:sldId id="306" r:id="rId16"/>
    <p:sldId id="307" r:id="rId17"/>
    <p:sldId id="308" r:id="rId18"/>
    <p:sldId id="267" r:id="rId19"/>
    <p:sldId id="265" r:id="rId20"/>
    <p:sldId id="268" r:id="rId21"/>
    <p:sldId id="309" r:id="rId22"/>
    <p:sldId id="269" r:id="rId23"/>
    <p:sldId id="270" r:id="rId24"/>
    <p:sldId id="273" r:id="rId25"/>
    <p:sldId id="271" r:id="rId26"/>
    <p:sldId id="272" r:id="rId27"/>
    <p:sldId id="310" r:id="rId28"/>
    <p:sldId id="274" r:id="rId29"/>
    <p:sldId id="277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76" r:id="rId38"/>
    <p:sldId id="318" r:id="rId39"/>
    <p:sldId id="275" r:id="rId40"/>
    <p:sldId id="319" r:id="rId41"/>
    <p:sldId id="278" r:id="rId42"/>
    <p:sldId id="320" r:id="rId43"/>
    <p:sldId id="321" r:id="rId44"/>
    <p:sldId id="322" r:id="rId45"/>
    <p:sldId id="323" r:id="rId46"/>
    <p:sldId id="281" r:id="rId47"/>
    <p:sldId id="279" r:id="rId48"/>
    <p:sldId id="324" r:id="rId49"/>
    <p:sldId id="325" r:id="rId50"/>
    <p:sldId id="326" r:id="rId51"/>
    <p:sldId id="280" r:id="rId52"/>
    <p:sldId id="327" r:id="rId53"/>
    <p:sldId id="282" r:id="rId54"/>
    <p:sldId id="328" r:id="rId55"/>
    <p:sldId id="329" r:id="rId56"/>
    <p:sldId id="330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31" r:id="rId71"/>
    <p:sldId id="346" r:id="rId72"/>
    <p:sldId id="345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285" r:id="rId89"/>
  </p:sldIdLst>
  <p:sldSz cx="9144000" cy="5143500" type="screen16x9"/>
  <p:notesSz cx="6858000" cy="9144000"/>
  <p:embeddedFontLst>
    <p:embeddedFont>
      <p:font typeface="Roboto"/>
      <p:regular r:id="rId93"/>
    </p:embeddedFont>
    <p:embeddedFont>
      <p:font typeface="Roboto" charset="0"/>
      <p:regular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font" Target="fonts/font2.fntdata"/><Relationship Id="rId93" Type="http://schemas.openxmlformats.org/officeDocument/2006/relationships/font" Target="fonts/font1.fntdata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61e0ddc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c61e0ddc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0" name="Google Shape;5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2" name="Google Shape;5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2" name="Google Shape;5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8" name="Google Shape;5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2" name="Google Shape;5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6" name="Google Shape;5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Google Shape;5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3" name="Google Shape;522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6" name="Google Shape;525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6" name="Google Shape;5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2" name="Google Shape;13692;g4afbba3a2b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3" name="Google Shape;13693;g4afbba3a2b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6" name="Google Shape;529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0" name="Google Shape;53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3" name="Google Shape;53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6" name="Google Shape;5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9" name="Google Shape;540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/>
          <a:srcRect t="6568"/>
          <a:stretch>
            <a:fillRect/>
          </a:stretch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5">
  <p:cSld name="CUSTOM_12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15625" y="57897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1"/>
          <p:cNvSpPr txBox="1">
            <a:spLocks noGrp="1"/>
          </p:cNvSpPr>
          <p:nvPr>
            <p:ph type="title" idx="2"/>
          </p:nvPr>
        </p:nvSpPr>
        <p:spPr>
          <a:xfrm>
            <a:off x="955299" y="4366675"/>
            <a:ext cx="7197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4">
  <p:cSld name="CUSTOM_12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3">
  <p:cSld name="CUSTOM_12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sz="1400" b="1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2">
  <p:cSld name="CUSTOM_12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245650" y="1568125"/>
            <a:ext cx="44826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2400">
                <a:solidFill>
                  <a:srgbClr val="19344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4879550" y="3694525"/>
            <a:ext cx="32148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1">
  <p:cSld name="CUSTOM_1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3E606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3E606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right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 hasCustomPrompt="1"/>
          </p:nvPr>
        </p:nvSpPr>
        <p:spPr>
          <a:xfrm>
            <a:off x="3830850" y="6752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3399300" y="14001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>
            <a:spLocks noGrp="1"/>
          </p:cNvSpPr>
          <p:nvPr>
            <p:ph type="title" idx="2" hasCustomPrompt="1"/>
          </p:nvPr>
        </p:nvSpPr>
        <p:spPr>
          <a:xfrm>
            <a:off x="3830850" y="193957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3399300" y="266452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>
            <a:spLocks noGrp="1"/>
          </p:cNvSpPr>
          <p:nvPr>
            <p:ph type="title" idx="4" hasCustomPrompt="1"/>
          </p:nvPr>
        </p:nvSpPr>
        <p:spPr>
          <a:xfrm>
            <a:off x="3830850" y="32039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>
            <a:off x="3399300" y="39288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ext">
  <p:cSld name="CUSTOM_15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227550" y="297175"/>
            <a:ext cx="868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40273" y="1175975"/>
            <a:ext cx="30951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20"/>
          <p:cNvSpPr txBox="1">
            <a:spLocks noGrp="1"/>
          </p:cNvSpPr>
          <p:nvPr>
            <p:ph type="subTitle" idx="2"/>
          </p:nvPr>
        </p:nvSpPr>
        <p:spPr>
          <a:xfrm>
            <a:off x="5340273" y="3191751"/>
            <a:ext cx="30951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Quote slide">
  <p:cSld name="TITLE_AND_BODY">
    <p:bg>
      <p:bgPr>
        <a:solidFill>
          <a:srgbClr val="19344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slide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0" name="Google Shape;110;p21"/>
          <p:cNvSpPr txBox="1">
            <a:spLocks noGrp="1"/>
          </p:cNvSpPr>
          <p:nvPr>
            <p:ph type="subTitle" idx="2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2" name="Google Shape;112;p21"/>
          <p:cNvSpPr txBox="1">
            <a:spLocks noGrp="1"/>
          </p:cNvSpPr>
          <p:nvPr>
            <p:ph type="subTitle" idx="4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>
            <a:spLocks noGrp="1"/>
          </p:cNvSpPr>
          <p:nvPr>
            <p:ph type="subTitle" idx="6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>
            <a:spLocks noGrp="1"/>
          </p:cNvSpPr>
          <p:nvPr>
            <p:ph type="subTitle" idx="7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>
            <a:spLocks noGrp="1"/>
          </p:cNvSpPr>
          <p:nvPr>
            <p:ph type="subTitle" idx="8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s &amp; two column">
  <p:cSld name="CUSTOM_1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>
            <a:spLocks noGrp="1"/>
          </p:cNvSpPr>
          <p:nvPr>
            <p:ph type="title" idx="2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>
            <a:spLocks noGrp="1"/>
          </p:cNvSpPr>
          <p:nvPr>
            <p:ph type="title" idx="3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>
            <a:spLocks noGrp="1"/>
          </p:cNvSpPr>
          <p:nvPr>
            <p:ph type="title" idx="4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">
  <p:cSld name="CUSTOM_1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4457400" cy="51435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 1">
  <p:cSld name="CUSTOM_14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slide with text right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0" name="Google Shape;140;p26"/>
          <p:cNvSpPr txBox="1">
            <a:spLocks noGrp="1"/>
          </p:cNvSpPr>
          <p:nvPr>
            <p:ph type="title" idx="2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Right">
  <p:cSld name="CUSTOM_8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slide">
  <p:cSld name="CUSTOM_7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CUSTOM_9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&amp; two column slide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9"/>
          <p:cNvSpPr txBox="1">
            <a:spLocks noGrp="1"/>
          </p:cNvSpPr>
          <p:nvPr>
            <p:ph type="title" idx="2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9" name="Google Shape;49;p9"/>
          <p:cNvSpPr txBox="1">
            <a:spLocks noGrp="1"/>
          </p:cNvSpPr>
          <p:nvPr>
            <p:ph type="title" idx="3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" name="Google Shape;50;p9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1" name="Google Shape;51;p9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9"/>
          <p:cNvSpPr txBox="1">
            <a:spLocks noGrp="1"/>
          </p:cNvSpPr>
          <p:nvPr>
            <p:ph type="title" idx="6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 idx="7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9"/>
          <p:cNvSpPr txBox="1">
            <a:spLocks noGrp="1"/>
          </p:cNvSpPr>
          <p:nvPr>
            <p:ph type="title" idx="8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title" idx="9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9"/>
          <p:cNvSpPr txBox="1">
            <a:spLocks noGrp="1"/>
          </p:cNvSpPr>
          <p:nvPr>
            <p:ph type="title" idx="13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title" idx="14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9"/>
          <p:cNvSpPr txBox="1">
            <a:spLocks noGrp="1"/>
          </p:cNvSpPr>
          <p:nvPr>
            <p:ph type="title" idx="15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61" name="Google Shape;61;p9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>
  <p:cSld name="CUSTOM_1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6.png"/><Relationship Id="rId1" Type="http://schemas.openxmlformats.org/officeDocument/2006/relationships/hyperlink" Target="http://bit.ly/2X9RQ9U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600"/>
            </a:pPr>
            <a:r>
              <a:rPr lang="en-US" sz="3600" dirty="0"/>
              <a:t>EXCEPTION HANDLING </a:t>
            </a:r>
            <a:r>
              <a:rPr lang="en-US" sz="3600" dirty="0" smtClean="0"/>
              <a:t>AGENDA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 rotWithShape="1">
          <a:blip r:embed="rId1"/>
          <a:srcRect t="6611" b="13445"/>
          <a:stretch>
            <a:fillRect/>
          </a:stretch>
        </p:blipFill>
        <p:spPr>
          <a:xfrm>
            <a:off x="233550" y="260075"/>
            <a:ext cx="8676900" cy="4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438150"/>
            <a:ext cx="32846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</a:rPr>
              <a:t>Exception Hierarchy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480"/>
            <a:ext cx="184867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747" y="183308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 acts as a root for exception hierarchy.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 class contains the following two child classes.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86800" y="4705350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5</a:t>
            </a:r>
            <a:endParaRPr lang="en-US" sz="9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3" y="2827254"/>
            <a:ext cx="4670847" cy="149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24400" y="133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Exception: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Most of the cases exceptions are caused by our program and these are recoverable</a:t>
            </a:r>
            <a:r>
              <a:rPr lang="en-US" b="1" dirty="0" smtClean="0">
                <a:solidFill>
                  <a:srgbClr val="FFC000"/>
                </a:solidFill>
              </a:rPr>
              <a:t>.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Ex : If </a:t>
            </a:r>
            <a:r>
              <a:rPr lang="en-US" b="1" dirty="0" err="1">
                <a:solidFill>
                  <a:srgbClr val="FFC000"/>
                </a:solidFill>
              </a:rPr>
              <a:t>FileNotFoundException</a:t>
            </a:r>
            <a:r>
              <a:rPr lang="en-US" b="1" dirty="0">
                <a:solidFill>
                  <a:srgbClr val="FFC000"/>
                </a:solidFill>
              </a:rPr>
              <a:t> occurs then we can use local file and we can continue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rest of the program execution normally.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9890" y="19621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Error: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Most of the cases errors are not caused by our program these are due to lack of system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resources and these are non-recoverable.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8747" y="3333750"/>
            <a:ext cx="40852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 :If </a:t>
            </a:r>
            <a:r>
              <a:rPr lang="en-US" b="1" dirty="0" err="1">
                <a:solidFill>
                  <a:srgbClr val="FFC000"/>
                </a:solidFill>
              </a:rPr>
              <a:t>OutOfMemoryError</a:t>
            </a:r>
            <a:r>
              <a:rPr lang="en-US" b="1" dirty="0">
                <a:solidFill>
                  <a:srgbClr val="FFC000"/>
                </a:solidFill>
              </a:rPr>
              <a:t> occurs being a programmer we can't do anything the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program will be terminated abnormally</a:t>
            </a:r>
            <a:r>
              <a:rPr lang="en-US" b="1" dirty="0" smtClean="0">
                <a:solidFill>
                  <a:srgbClr val="FFC000"/>
                </a:solidFill>
              </a:rPr>
              <a:t>. System </a:t>
            </a:r>
            <a:r>
              <a:rPr lang="en-US" b="1" dirty="0">
                <a:solidFill>
                  <a:srgbClr val="FFC000"/>
                </a:solidFill>
              </a:rPr>
              <a:t>Admin or Server Admin is </a:t>
            </a:r>
            <a:r>
              <a:rPr lang="en-US" b="1" dirty="0" smtClean="0">
                <a:solidFill>
                  <a:srgbClr val="FFC000"/>
                </a:solidFill>
              </a:rPr>
              <a:t>responsible to </a:t>
            </a:r>
            <a:r>
              <a:rPr lang="en-US" b="1" dirty="0">
                <a:solidFill>
                  <a:srgbClr val="FFC000"/>
                </a:solidFill>
              </a:rPr>
              <a:t>raise/increase heap memory.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09550"/>
            <a:ext cx="5384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Checked </a:t>
            </a:r>
            <a:r>
              <a:rPr lang="en-US" sz="2400" b="1" dirty="0" err="1">
                <a:solidFill>
                  <a:srgbClr val="92D050"/>
                </a:solidFill>
              </a:rPr>
              <a:t>Vs</a:t>
            </a:r>
            <a:r>
              <a:rPr lang="en-US" sz="2400" b="1" dirty="0">
                <a:solidFill>
                  <a:srgbClr val="92D050"/>
                </a:solidFill>
              </a:rPr>
              <a:t> Unchecked Exceptions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8953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The exceptions which are checked by the compiler whether programmer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handling or not, for smooth execution of the program at runtime, are called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checked exceptions.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1. </a:t>
            </a:r>
            <a:r>
              <a:rPr lang="en-US" b="1" dirty="0" err="1">
                <a:solidFill>
                  <a:srgbClr val="FFC000"/>
                </a:solidFill>
              </a:rPr>
              <a:t>HallTicketMissingException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2. </a:t>
            </a:r>
            <a:r>
              <a:rPr lang="en-US" b="1" dirty="0" err="1">
                <a:solidFill>
                  <a:srgbClr val="FFC000"/>
                </a:solidFill>
              </a:rPr>
              <a:t>PenNotWorkingException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3. </a:t>
            </a:r>
            <a:r>
              <a:rPr lang="en-US" b="1" dirty="0" err="1">
                <a:solidFill>
                  <a:srgbClr val="FFC000"/>
                </a:solidFill>
              </a:rPr>
              <a:t>FileNotFoundException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The exceptions which are not checked by the compiler whether programmer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handing or not ,are called unchecked exceptions.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1. </a:t>
            </a:r>
            <a:r>
              <a:rPr lang="en-US" b="1" dirty="0" err="1" smtClean="0">
                <a:solidFill>
                  <a:srgbClr val="FFC000"/>
                </a:solidFill>
              </a:rPr>
              <a:t>BombBlastException</a:t>
            </a:r>
            <a:endParaRPr lang="en-US" b="1" dirty="0"/>
          </a:p>
          <a:p>
            <a:r>
              <a:rPr lang="en-US" b="1" dirty="0" smtClean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. </a:t>
            </a:r>
            <a:r>
              <a:rPr lang="en-US" b="1" dirty="0" err="1">
                <a:solidFill>
                  <a:srgbClr val="FFC000"/>
                </a:solidFill>
              </a:rPr>
              <a:t>ArithmeticException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3. </a:t>
            </a:r>
            <a:r>
              <a:rPr lang="en-US" b="1" dirty="0" err="1" smtClean="0">
                <a:solidFill>
                  <a:srgbClr val="FFC000"/>
                </a:solidFill>
              </a:rPr>
              <a:t>NullPointerException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78682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Note:RuntimeException</a:t>
            </a:r>
            <a:r>
              <a:rPr lang="en-US" b="1" dirty="0">
                <a:solidFill>
                  <a:srgbClr val="FFC000"/>
                </a:solidFill>
              </a:rPr>
              <a:t> and its child classes, Error and its child classes are </a:t>
            </a:r>
            <a:r>
              <a:rPr lang="en-US" b="1" dirty="0" smtClean="0">
                <a:solidFill>
                  <a:srgbClr val="FFC000"/>
                </a:solidFill>
              </a:rPr>
              <a:t>unchecked and </a:t>
            </a:r>
            <a:r>
              <a:rPr lang="en-US" b="1" dirty="0">
                <a:solidFill>
                  <a:srgbClr val="FFC000"/>
                </a:solidFill>
              </a:rPr>
              <a:t>all the remaining are considered as checked exceptions</a:t>
            </a:r>
            <a:r>
              <a:rPr lang="en-US" b="1" dirty="0" smtClean="0">
                <a:solidFill>
                  <a:srgbClr val="FFC000"/>
                </a:solidFill>
              </a:rPr>
              <a:t>.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Note: Whether exception is checked or unchecked compulsory it should occurs </a:t>
            </a:r>
            <a:r>
              <a:rPr lang="en-US" b="1" dirty="0" smtClean="0">
                <a:solidFill>
                  <a:srgbClr val="FFC000"/>
                </a:solidFill>
              </a:rPr>
              <a:t>at runtime </a:t>
            </a:r>
            <a:r>
              <a:rPr lang="en-US" b="1" dirty="0">
                <a:solidFill>
                  <a:srgbClr val="FFC000"/>
                </a:solidFill>
              </a:rPr>
              <a:t>only and there is no chance of occurring any exception at compile time.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2626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14350"/>
            <a:ext cx="4429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Fully checked </a:t>
            </a:r>
            <a:r>
              <a:rPr lang="en-US" sz="2000" b="1" dirty="0" err="1">
                <a:solidFill>
                  <a:srgbClr val="92D050"/>
                </a:solidFill>
              </a:rPr>
              <a:t>Vs</a:t>
            </a:r>
            <a:r>
              <a:rPr lang="en-US" sz="2000" b="1" dirty="0">
                <a:solidFill>
                  <a:srgbClr val="92D050"/>
                </a:solidFill>
              </a:rPr>
              <a:t> Partially checked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477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checked.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Example</a:t>
            </a:r>
            <a:r>
              <a:rPr lang="en-US" b="1" dirty="0" smtClean="0">
                <a:solidFill>
                  <a:srgbClr val="FFC000"/>
                </a:solidFill>
              </a:rPr>
              <a:t>: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1) </a:t>
            </a:r>
            <a:r>
              <a:rPr lang="en-US" b="1" dirty="0" err="1">
                <a:solidFill>
                  <a:srgbClr val="FFC000"/>
                </a:solidFill>
              </a:rPr>
              <a:t>IOException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2) </a:t>
            </a:r>
            <a:r>
              <a:rPr lang="en-US" b="1" dirty="0" err="1" smtClean="0">
                <a:solidFill>
                  <a:srgbClr val="FFC000"/>
                </a:solidFill>
              </a:rPr>
              <a:t>InterruptedException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A checked exception is said to be partially checked if and only if some of its child classes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are unchecked</a:t>
            </a:r>
            <a:r>
              <a:rPr lang="en-US" b="1" dirty="0" smtClean="0">
                <a:solidFill>
                  <a:srgbClr val="FFC000"/>
                </a:solidFill>
              </a:rPr>
              <a:t>.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Example: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Exception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8671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Note :The only possible partially checked exceptions in java are</a:t>
            </a:r>
            <a:r>
              <a:rPr lang="en-US" b="1" dirty="0" smtClean="0">
                <a:solidFill>
                  <a:srgbClr val="FFC000"/>
                </a:solidFill>
              </a:rPr>
              <a:t>: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1. </a:t>
            </a:r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.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2. Exception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24400" y="52580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Q: Describe behavior of following exceptions </a:t>
            </a:r>
            <a:r>
              <a:rPr lang="en-US" b="1" dirty="0" smtClean="0">
                <a:solidFill>
                  <a:srgbClr val="FFC000"/>
                </a:solidFill>
              </a:rPr>
              <a:t>?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1. </a:t>
            </a:r>
            <a:r>
              <a:rPr lang="en-US" b="1" dirty="0" err="1">
                <a:solidFill>
                  <a:srgbClr val="FFC000"/>
                </a:solidFill>
              </a:rPr>
              <a:t>RuntimeException</a:t>
            </a:r>
            <a:r>
              <a:rPr lang="en-US" b="1" dirty="0">
                <a:solidFill>
                  <a:srgbClr val="FFC000"/>
                </a:solidFill>
              </a:rPr>
              <a:t>-----unchecked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2. Error-----unchecked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3. </a:t>
            </a:r>
            <a:r>
              <a:rPr lang="en-US" b="1" dirty="0" err="1">
                <a:solidFill>
                  <a:srgbClr val="FFC000"/>
                </a:solidFill>
              </a:rPr>
              <a:t>IOException</a:t>
            </a:r>
            <a:r>
              <a:rPr lang="en-US" b="1" dirty="0">
                <a:solidFill>
                  <a:srgbClr val="FFC000"/>
                </a:solidFill>
              </a:rPr>
              <a:t>-----fully 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4. Exception-----partially 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5. </a:t>
            </a:r>
            <a:r>
              <a:rPr lang="en-US" b="1" dirty="0" err="1">
                <a:solidFill>
                  <a:srgbClr val="FFC000"/>
                </a:solidFill>
              </a:rPr>
              <a:t>InterruptedException</a:t>
            </a:r>
            <a:r>
              <a:rPr lang="en-US" b="1" dirty="0">
                <a:solidFill>
                  <a:srgbClr val="FFC000"/>
                </a:solidFill>
              </a:rPr>
              <a:t>-----fully 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6. </a:t>
            </a:r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------partially 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7. </a:t>
            </a:r>
            <a:r>
              <a:rPr lang="en-US" b="1" dirty="0" err="1">
                <a:solidFill>
                  <a:srgbClr val="FFC000"/>
                </a:solidFill>
              </a:rPr>
              <a:t>ArithmeticException</a:t>
            </a:r>
            <a:r>
              <a:rPr lang="en-US" b="1" dirty="0">
                <a:solidFill>
                  <a:srgbClr val="FFC000"/>
                </a:solidFill>
              </a:rPr>
              <a:t> ----- unchecked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8. </a:t>
            </a:r>
            <a:r>
              <a:rPr lang="en-US" b="1" dirty="0" err="1">
                <a:solidFill>
                  <a:srgbClr val="FFC000"/>
                </a:solidFill>
              </a:rPr>
              <a:t>NullPointerException</a:t>
            </a:r>
            <a:r>
              <a:rPr lang="en-US" b="1" dirty="0">
                <a:solidFill>
                  <a:srgbClr val="FFC000"/>
                </a:solidFill>
              </a:rPr>
              <a:t> ------ unchecked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9. </a:t>
            </a:r>
            <a:r>
              <a:rPr lang="en-US" b="1" dirty="0" err="1">
                <a:solidFill>
                  <a:srgbClr val="FFC000"/>
                </a:solidFill>
              </a:rPr>
              <a:t>FileNotFoundException</a:t>
            </a:r>
            <a:r>
              <a:rPr lang="en-US" b="1" dirty="0">
                <a:solidFill>
                  <a:srgbClr val="FFC000"/>
                </a:solidFill>
              </a:rPr>
              <a:t> ----- fully checked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10600" y="47289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7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762000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84448"/>
            <a:ext cx="7641771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33350"/>
            <a:ext cx="6381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Customized Exception Handling by using try-catch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7429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It is highly recommended to handle exceptions.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In our program the code which may raise exception is called risky code, we have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to place risky code inside try block and the corresponding handling code </a:t>
            </a:r>
            <a:r>
              <a:rPr lang="en-US" b="1" dirty="0" smtClean="0">
                <a:solidFill>
                  <a:srgbClr val="FFC000"/>
                </a:solidFill>
              </a:rPr>
              <a:t>inside catch </a:t>
            </a:r>
            <a:r>
              <a:rPr lang="en-US" b="1" dirty="0">
                <a:solidFill>
                  <a:srgbClr val="FFC000"/>
                </a:solidFill>
              </a:rPr>
              <a:t>block.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302" y="21145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Example</a:t>
            </a:r>
            <a:r>
              <a:rPr lang="en-US" b="1" dirty="0" smtClean="0">
                <a:solidFill>
                  <a:srgbClr val="FFC000"/>
                </a:solidFill>
              </a:rPr>
              <a:t>: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try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{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Risky code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}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catch(Exception e)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{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Handling code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}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49085" y="478155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8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LL\Desktop\Captur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42950"/>
            <a:ext cx="7021513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76200" y="3790950"/>
            <a:ext cx="3200400" cy="602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Control flow in try catch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2095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try{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statement1;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statement2;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statement3;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catch(X e) 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statement4;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statement5;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255927"/>
            <a:ext cx="419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1:If there is no exception.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1, 2, 3, 5 normal </a:t>
            </a:r>
            <a:r>
              <a:rPr lang="fr-FR" b="1" dirty="0" err="1">
                <a:solidFill>
                  <a:srgbClr val="00B050"/>
                </a:solidFill>
              </a:rPr>
              <a:t>termination</a:t>
            </a:r>
            <a:r>
              <a:rPr lang="fr-FR" b="1" dirty="0" smtClean="0">
                <a:solidFill>
                  <a:srgbClr val="00B050"/>
                </a:solidFill>
              </a:rPr>
              <a:t>.</a:t>
            </a:r>
            <a:endParaRPr lang="fr-FR" b="1" dirty="0" smtClean="0">
              <a:solidFill>
                <a:srgbClr val="00B050"/>
              </a:solidFill>
            </a:endParaRPr>
          </a:p>
          <a:p>
            <a:endParaRPr lang="fr-FR" b="1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2: if an exception raised at statement 2 and corresponding catch block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matched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1, 4, 5 normal </a:t>
            </a:r>
            <a:r>
              <a:rPr lang="fr-FR" b="1" dirty="0" err="1">
                <a:solidFill>
                  <a:srgbClr val="00B050"/>
                </a:solidFill>
              </a:rPr>
              <a:t>termination</a:t>
            </a:r>
            <a:r>
              <a:rPr lang="fr-FR" b="1" dirty="0" smtClean="0">
                <a:solidFill>
                  <a:srgbClr val="00B050"/>
                </a:solidFill>
              </a:rPr>
              <a:t>.</a:t>
            </a:r>
            <a:endParaRPr lang="fr-FR" b="1" dirty="0" smtClean="0">
              <a:solidFill>
                <a:srgbClr val="00B050"/>
              </a:solidFill>
            </a:endParaRPr>
          </a:p>
          <a:p>
            <a:endParaRPr lang="fr-FR" b="1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3: if an exception raised at statement 2 but the corresponding catch block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not matched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1 followed by abnormal termination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095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4:if an exception raised at statement 4 or statement 5 then it's always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abnormal termination of the program.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961821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Note</a:t>
            </a:r>
            <a:r>
              <a:rPr lang="en-US" b="1" i="1" dirty="0" smtClean="0">
                <a:solidFill>
                  <a:srgbClr val="00B050"/>
                </a:solidFill>
              </a:rPr>
              <a:t>:</a:t>
            </a:r>
            <a:endParaRPr lang="en-US" b="1" i="1" dirty="0" smtClean="0">
              <a:solidFill>
                <a:srgbClr val="00B050"/>
              </a:solidFill>
            </a:endParaRPr>
          </a:p>
          <a:p>
            <a:endParaRPr lang="en-US" b="1" i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1. Within the try block if anywhere an exception raised then rest of the try block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won't be executed even though we handled that exception. Hence we have </a:t>
            </a:r>
            <a:r>
              <a:rPr lang="en-US" b="1" dirty="0" smtClean="0">
                <a:solidFill>
                  <a:srgbClr val="00B050"/>
                </a:solidFill>
              </a:rPr>
              <a:t>to place/take </a:t>
            </a:r>
            <a:r>
              <a:rPr lang="en-US" b="1" dirty="0">
                <a:solidFill>
                  <a:srgbClr val="00B050"/>
                </a:solidFill>
              </a:rPr>
              <a:t>only risk code inside try block and length of the try block should be </a:t>
            </a:r>
            <a:r>
              <a:rPr lang="en-US" b="1" dirty="0" smtClean="0">
                <a:solidFill>
                  <a:srgbClr val="00B050"/>
                </a:solidFill>
              </a:rPr>
              <a:t>as less </a:t>
            </a:r>
            <a:r>
              <a:rPr lang="en-US" b="1" dirty="0">
                <a:solidFill>
                  <a:srgbClr val="00B050"/>
                </a:solidFill>
              </a:rPr>
              <a:t>as possible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2. If any statement which raises an exception and it is not part of any try block </a:t>
            </a:r>
            <a:r>
              <a:rPr lang="en-US" b="1" dirty="0" smtClean="0">
                <a:solidFill>
                  <a:srgbClr val="00B050"/>
                </a:solidFill>
              </a:rPr>
              <a:t>then it </a:t>
            </a:r>
            <a:r>
              <a:rPr lang="en-US" b="1" dirty="0">
                <a:solidFill>
                  <a:srgbClr val="00B050"/>
                </a:solidFill>
              </a:rPr>
              <a:t>is always abnormal termination of the program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3. There may be a chance of raising an exception inside catch and finally blocks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also in addition to try block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97174" y="455295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9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4" name="Google Shape;5214;p49"/>
          <p:cNvPicPr preferRelativeResize="0"/>
          <p:nvPr/>
        </p:nvPicPr>
        <p:blipFill rotWithShape="1">
          <a:blip r:embed="rId1"/>
          <a:srcRect l="7604" r="39254"/>
          <a:stretch>
            <a:fillRect/>
          </a:stretch>
        </p:blipFill>
        <p:spPr>
          <a:xfrm>
            <a:off x="0" y="0"/>
            <a:ext cx="410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264598" y="1733550"/>
            <a:ext cx="48498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10000"/>
                  </a:schemeClr>
                </a:solidFill>
              </a:rPr>
              <a:t>Various methods to print exception information</a:t>
            </a:r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subTitle" idx="1"/>
          </p:nvPr>
        </p:nvSpPr>
        <p:spPr>
          <a:xfrm>
            <a:off x="0" y="361950"/>
            <a:ext cx="52578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 Introduction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Runtime stack mechanism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3. Default exception handling in java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4. Exception hierarchy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5. Customized exception handling by try catch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6. Control flow in try catch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7. Methods to print exception information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8. Try with multiple catch blocks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9. Finally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10.Difference between final, finally, finalize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11.Control flow in try catch finally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12.Control flow in nested try catch finally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13.Various possible combinations of try catch </a:t>
            </a:r>
            <a:r>
              <a:rPr lang="en-US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finally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600" y="13335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14.throw keyword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15.throws keyword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16.Exception handling keywords summary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17.Various possible compile time errors in exception handling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18.Customized exceptions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19.Top-10 exceptions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20.1.7 Version Enhancements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1. try with resources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2. multi catch block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21.Exception Propagation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22.Rethrowing an Exception“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Roboto" charset="0"/>
              <a:ea typeface="Roboto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209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Throwable</a:t>
            </a:r>
            <a:r>
              <a:rPr lang="en-US" b="1" dirty="0">
                <a:solidFill>
                  <a:srgbClr val="0070C0"/>
                </a:solidFill>
              </a:rPr>
              <a:t> class defines the following methods to print exception information to </a:t>
            </a:r>
            <a:r>
              <a:rPr lang="en-US" b="1" dirty="0" smtClean="0">
                <a:solidFill>
                  <a:srgbClr val="0070C0"/>
                </a:solidFill>
              </a:rPr>
              <a:t>the console</a:t>
            </a:r>
            <a:r>
              <a:rPr lang="en-US" b="1" dirty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42974"/>
            <a:ext cx="5791199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7767638" cy="372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4171950"/>
            <a:ext cx="518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Note: Default exception handler internally uses </a:t>
            </a:r>
            <a:r>
              <a:rPr lang="en-US" b="1" dirty="0" err="1">
                <a:solidFill>
                  <a:srgbClr val="0070C0"/>
                </a:solidFill>
              </a:rPr>
              <a:t>printStackTrace</a:t>
            </a:r>
            <a:r>
              <a:rPr lang="en-US" b="1" dirty="0">
                <a:solidFill>
                  <a:srgbClr val="0070C0"/>
                </a:solidFill>
              </a:rPr>
              <a:t>() method to </a:t>
            </a:r>
            <a:r>
              <a:rPr lang="en-US" b="1" dirty="0" smtClean="0">
                <a:solidFill>
                  <a:srgbClr val="0070C0"/>
                </a:solidFill>
              </a:rPr>
              <a:t>print exception </a:t>
            </a:r>
            <a:r>
              <a:rPr lang="en-US" b="1" dirty="0">
                <a:solidFill>
                  <a:srgbClr val="0070C0"/>
                </a:solidFill>
              </a:rPr>
              <a:t>information to the console.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58200" y="4756725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10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4" name="Google Shape;5214;p49"/>
          <p:cNvPicPr preferRelativeResize="0"/>
          <p:nvPr/>
        </p:nvPicPr>
        <p:blipFill rotWithShape="1">
          <a:blip r:embed="rId1"/>
          <a:srcRect l="7604" r="39254"/>
          <a:stretch>
            <a:fillRect/>
          </a:stretch>
        </p:blipFill>
        <p:spPr>
          <a:xfrm>
            <a:off x="0" y="0"/>
            <a:ext cx="410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3429000" y="2114550"/>
            <a:ext cx="6164100" cy="1363125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Try with multiple catch blocks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590550"/>
            <a:ext cx="27432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 way of handling an exception is varied from exception to exception. Hence for every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exception type it is recommended to take </a:t>
            </a:r>
            <a:r>
              <a:rPr lang="en-US" b="1" dirty="0" smtClean="0">
                <a:solidFill>
                  <a:srgbClr val="0070C0"/>
                </a:solidFill>
              </a:rPr>
              <a:t>a separate </a:t>
            </a:r>
            <a:r>
              <a:rPr lang="en-US" b="1" dirty="0">
                <a:solidFill>
                  <a:srgbClr val="0070C0"/>
                </a:solidFill>
              </a:rPr>
              <a:t>catch block. That is try with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multiple catch blocks is possible and recommended to use.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106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10</a:t>
            </a:r>
            <a:endParaRPr lang="en-US" sz="900" dirty="0"/>
          </a:p>
        </p:txBody>
      </p:sp>
      <p:pic>
        <p:nvPicPr>
          <p:cNvPr id="8194" name="Picture 2" descr="C:\Users\DELL\Desktop\Captur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78" y="361950"/>
            <a:ext cx="636192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6667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If try with multiple catch blocks present then order of catch blocks is very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important. It should be from child to parent by mistake if we are taking from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parent to child then we will get Compile time error saying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218" name="Picture 2" descr="C:\Users\DELL\Desktop\Capture.PNGdf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5194"/>
            <a:ext cx="3733800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ELL\Desktop\kk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2450"/>
            <a:ext cx="6781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44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p50"/>
          <p:cNvSpPr txBox="1">
            <a:spLocks noGrp="1"/>
          </p:cNvSpPr>
          <p:nvPr>
            <p:ph type="title"/>
          </p:nvPr>
        </p:nvSpPr>
        <p:spPr>
          <a:xfrm>
            <a:off x="275550" y="285975"/>
            <a:ext cx="85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 block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226" name="Google Shape;5226;p50"/>
          <p:cNvPicPr preferRelativeResize="0"/>
          <p:nvPr/>
        </p:nvPicPr>
        <p:blipFill rotWithShape="1">
          <a:blip r:embed="rId1"/>
          <a:srcRect l="484" t="15290" r="4529" b="26636"/>
          <a:stretch>
            <a:fillRect/>
          </a:stretch>
        </p:blipFill>
        <p:spPr>
          <a:xfrm>
            <a:off x="0" y="3181350"/>
            <a:ext cx="4778998" cy="19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7" name="Google Shape;5227;p50"/>
          <p:cNvPicPr preferRelativeResize="0"/>
          <p:nvPr/>
        </p:nvPicPr>
        <p:blipFill rotWithShape="1">
          <a:blip r:embed="rId2"/>
          <a:srcRect t="15098" b="31470"/>
          <a:stretch>
            <a:fillRect/>
          </a:stretch>
        </p:blipFill>
        <p:spPr>
          <a:xfrm>
            <a:off x="0" y="1161800"/>
            <a:ext cx="4778998" cy="17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5228" name="Google Shape;5228;p50"/>
          <p:cNvSpPr/>
          <p:nvPr/>
        </p:nvSpPr>
        <p:spPr>
          <a:xfrm>
            <a:off x="4227625" y="3166750"/>
            <a:ext cx="807000" cy="3957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30" name="Google Shape;5230;p50"/>
          <p:cNvSpPr/>
          <p:nvPr/>
        </p:nvSpPr>
        <p:spPr>
          <a:xfrm>
            <a:off x="4227625" y="1161800"/>
            <a:ext cx="807000" cy="3957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1"/>
          <a:srcRect l="9241" r="36172"/>
          <a:stretch>
            <a:fillRect/>
          </a:stretch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768189" y="-23750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271" name="Google Shape;5271;p53"/>
          <p:cNvSpPr/>
          <p:nvPr/>
        </p:nvSpPr>
        <p:spPr>
          <a:xfrm>
            <a:off x="5155771" y="4629150"/>
            <a:ext cx="318754" cy="415658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272" name="Google Shape;5272;p53"/>
          <p:cNvGrpSpPr/>
          <p:nvPr/>
        </p:nvGrpSpPr>
        <p:grpSpPr>
          <a:xfrm>
            <a:off x="6936679" y="4623796"/>
            <a:ext cx="423112" cy="421012"/>
            <a:chOff x="-9961625" y="4048175"/>
            <a:chExt cx="357600" cy="355825"/>
          </a:xfrm>
        </p:grpSpPr>
        <p:sp>
          <p:nvSpPr>
            <p:cNvPr id="5273" name="Google Shape;5273;p5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79" name="Google Shape;5279;p53"/>
          <p:cNvGrpSpPr/>
          <p:nvPr/>
        </p:nvGrpSpPr>
        <p:grpSpPr>
          <a:xfrm>
            <a:off x="6053914" y="4629150"/>
            <a:ext cx="418468" cy="391580"/>
            <a:chOff x="-12643475" y="3657325"/>
            <a:chExt cx="353675" cy="330950"/>
          </a:xfrm>
        </p:grpSpPr>
        <p:sp>
          <p:nvSpPr>
            <p:cNvPr id="5280" name="Google Shape;5280;p5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86" name="Google Shape;5286;p53"/>
          <p:cNvGrpSpPr/>
          <p:nvPr/>
        </p:nvGrpSpPr>
        <p:grpSpPr>
          <a:xfrm>
            <a:off x="7880085" y="4584507"/>
            <a:ext cx="429106" cy="399637"/>
            <a:chOff x="-11295075" y="4092875"/>
            <a:chExt cx="355250" cy="330825"/>
          </a:xfrm>
        </p:grpSpPr>
        <p:sp>
          <p:nvSpPr>
            <p:cNvPr id="5287" name="Google Shape;5287;p5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360250" y="543581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It is not recommended to take clean up code inside try block because there is no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guarantee for the execution of every statement inside a try.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It is not recommended to place clean up code inside catch block because if there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no exception then catch block won't be executed.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 require some place to maintain clean up code which should be executed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always irrespective of whether exception raised or not raised and whether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handled or not handled. Such type of best place is nothing but finally block.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Hence the main objective of finally block is to maintain cleanup code.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143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risky code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catch(x e)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handling code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cleanup code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857" y="3409950"/>
            <a:ext cx="4234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</a:t>
            </a:r>
            <a:r>
              <a:rPr lang="en-US" b="1" dirty="0" err="1">
                <a:solidFill>
                  <a:schemeClr val="bg1"/>
                </a:solidFill>
              </a:rPr>
              <a:t>speciality</a:t>
            </a:r>
            <a:r>
              <a:rPr lang="en-US" b="1" dirty="0">
                <a:solidFill>
                  <a:schemeClr val="bg1"/>
                </a:solidFill>
              </a:rPr>
              <a:t> of finally block is it will be executed always irrespective of whether </a:t>
            </a:r>
            <a:r>
              <a:rPr lang="en-US" b="1" dirty="0" smtClean="0">
                <a:solidFill>
                  <a:schemeClr val="bg1"/>
                </a:solidFill>
              </a:rPr>
              <a:t>the exception </a:t>
            </a:r>
            <a:r>
              <a:rPr lang="en-US" b="1" dirty="0">
                <a:solidFill>
                  <a:schemeClr val="bg1"/>
                </a:solidFill>
              </a:rPr>
              <a:t>raised or not raised and whether handled or not handled.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1000" y="51123"/>
            <a:ext cx="484569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Case-1: If there is no Exception: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835723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438150"/>
            <a:ext cx="5257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Case-2: If an exception raised but the corresponding catch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block matched: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(10/0);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72200" y="1161456"/>
            <a:ext cx="3124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 block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0600" y="47470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13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1"/>
          <a:srcRect l="932" t="32554" r="932" b="11939"/>
          <a:stretch>
            <a:fillRect/>
          </a:stretch>
        </p:blipFill>
        <p:spPr>
          <a:xfrm>
            <a:off x="0" y="1696200"/>
            <a:ext cx="9143997" cy="34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46787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Case-3: If an exception raised but the corresponding catch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block not matched: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(10/0);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NullPointerException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5905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Exception in thread "main" </a:t>
            </a:r>
            <a:r>
              <a:rPr lang="en-US" b="1" dirty="0" err="1">
                <a:solidFill>
                  <a:schemeClr val="bg1"/>
                </a:solidFill>
              </a:rPr>
              <a:t>java.lang.ArithmeticException</a:t>
            </a:r>
            <a:r>
              <a:rPr lang="en-US" b="1" dirty="0">
                <a:solidFill>
                  <a:schemeClr val="bg1"/>
                </a:solidFill>
              </a:rPr>
              <a:t>: / by zero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atTest.main</a:t>
            </a:r>
            <a:r>
              <a:rPr lang="en-US" b="1" dirty="0">
                <a:solidFill>
                  <a:schemeClr val="bg1"/>
                </a:solidFill>
              </a:rPr>
              <a:t>(Test.java:8)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6800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13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514350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return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finally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715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Even though return statement present in try or catch blocks first finally will be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 after that only return statement will be considered. </a:t>
            </a:r>
            <a:r>
              <a:rPr lang="en-US" b="1" dirty="0" err="1">
                <a:solidFill>
                  <a:schemeClr val="bg1"/>
                </a:solidFill>
              </a:rPr>
              <a:t>i.efinally</a:t>
            </a:r>
            <a:r>
              <a:rPr lang="en-US" b="1" dirty="0">
                <a:solidFill>
                  <a:schemeClr val="bg1"/>
                </a:solidFill>
              </a:rPr>
              <a:t> block </a:t>
            </a:r>
            <a:r>
              <a:rPr lang="en-US" b="1" dirty="0" smtClean="0">
                <a:solidFill>
                  <a:schemeClr val="bg1"/>
                </a:solidFill>
              </a:rPr>
              <a:t>dominates return </a:t>
            </a:r>
            <a:r>
              <a:rPr lang="en-US" b="1" dirty="0">
                <a:solidFill>
                  <a:schemeClr val="bg1"/>
                </a:solidFill>
              </a:rPr>
              <a:t>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935" y="22669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Test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return;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800" y="21749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}}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bg1"/>
                </a:solidFill>
              </a:rPr>
              <a:t>Output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4815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14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619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If return statement present try, catch and finally blocks then finally block return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statement will be considered.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Test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 smtClean="0">
                <a:solidFill>
                  <a:schemeClr val="bg1"/>
                </a:solidFill>
              </a:rPr>
              <a:t>args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(m1());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static intm1(){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try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(10/0);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6408" y="4381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return 777;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return 888;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return 999;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}}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Output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999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0600" y="47053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14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54042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==========================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There is only one situation where the finally block won't be executed is whenever we are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using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 method.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When ever we are using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 then JVM itself will be shutdown , in this case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 block won't be executed.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i.e.,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 dominates finally block.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65780" y="2721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}}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DELL\Desktop\ff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95350"/>
            <a:ext cx="1885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0" y="22669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This argument acts as status code. </a:t>
            </a:r>
            <a:r>
              <a:rPr lang="en-US" b="1" dirty="0" err="1">
                <a:solidFill>
                  <a:schemeClr val="bg1"/>
                </a:solidFill>
              </a:rPr>
              <a:t>Insteadof</a:t>
            </a:r>
            <a:r>
              <a:rPr lang="en-US" b="1" dirty="0">
                <a:solidFill>
                  <a:schemeClr val="bg1"/>
                </a:solidFill>
              </a:rPr>
              <a:t> zero, we can take any integer value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2. zero means normal termination , non-zero means abnormal termination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3. This status code internally used by JVM, whether it is zero or non-zero there is no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change in the result and effect is same </a:t>
            </a:r>
            <a:r>
              <a:rPr lang="en-US" b="1" dirty="0" err="1">
                <a:solidFill>
                  <a:schemeClr val="bg1"/>
                </a:solidFill>
              </a:rPr>
              <a:t>wrt</a:t>
            </a:r>
            <a:r>
              <a:rPr lang="en-US" b="1" dirty="0">
                <a:solidFill>
                  <a:schemeClr val="bg1"/>
                </a:solidFill>
              </a:rPr>
              <a:t> program.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52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59" name="Google Shape;5259;p52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60" name="Google Shape;5260;p52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61" name="Google Shape;5261;p52"/>
          <p:cNvSpPr txBox="1">
            <a:spLocks noGrp="1"/>
          </p:cNvSpPr>
          <p:nvPr>
            <p:ph type="title"/>
          </p:nvPr>
        </p:nvSpPr>
        <p:spPr>
          <a:xfrm>
            <a:off x="0" y="530329"/>
            <a:ext cx="35052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Difference between final, finally, and finalize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04800" y="540425"/>
            <a:ext cx="3886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 is the modifier applicable for classes, methods and variables.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If a class declared as the final then child class creation is not possible.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If a method declared as the final then overriding of that method is not possible.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If a variable declared as the final then reassignment is not possible.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35620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16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304800" y="304012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 is the block always associated with try-catch to maintain clean up code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which should be executed always irrespective of whether exception raised or not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raised and whether handled or not handled.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2857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finalize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finalize is a method, always invoked by Garbage Collector just before destroying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an object to perform cleanup activities.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8200" y="2419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1. finally block meant for cleanup activities related to try block where as finalize()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method meant for cleanup activities related to object.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2. To maintain clean up code finally block is recommended over finalize() method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because we can't expect exact behavior of GC</a:t>
            </a:r>
            <a:r>
              <a:rPr lang="en-US" b="1" dirty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8" name="Google Shape;5238;p51"/>
          <p:cNvPicPr preferRelativeResize="0"/>
          <p:nvPr/>
        </p:nvPicPr>
        <p:blipFill rotWithShape="1">
          <a:blip r:embed="rId1"/>
          <a:srcRect l="50793"/>
          <a:stretch>
            <a:fillRect/>
          </a:stretch>
        </p:blipFill>
        <p:spPr>
          <a:xfrm>
            <a:off x="5573475" y="0"/>
            <a:ext cx="3570524" cy="51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9547" y="1809749"/>
            <a:ext cx="53044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Control flow in try catch finally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5" name="Google Shape;13695;p79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52400" y="2857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try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Stmt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1;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Stmt-2;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Stmt-3;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catch(Exception e)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Stmt-4;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stmt-5;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Stmt-6;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06937" y="262446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1: If there is no exception. 1, 2, 3, 5, 6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2: if an exception raised at statement 2 and corresponding catch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block matched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 1,4,5,6 normal terminations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3: if an exception raised at statement 2 and corresponding catch block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is not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matched. 1,5 abnormal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4: if an exception raised at statement 4 then it's always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abnormal termination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but before the finally block will be executed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5: if an exception raised at statement 5 or statement 6 its always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abnormal termination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0562" y="479030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16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8" name="Google Shape;5298;p54"/>
          <p:cNvGrpSpPr/>
          <p:nvPr/>
        </p:nvGrpSpPr>
        <p:grpSpPr>
          <a:xfrm>
            <a:off x="1520121" y="2496592"/>
            <a:ext cx="561803" cy="563311"/>
            <a:chOff x="-33645475" y="3944800"/>
            <a:chExt cx="292225" cy="293025"/>
          </a:xfrm>
        </p:grpSpPr>
        <p:sp>
          <p:nvSpPr>
            <p:cNvPr id="5299" name="Google Shape;5299;p54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0" name="Google Shape;5300;p54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1" name="Google Shape;5301;p54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2" name="Google Shape;5302;p54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3" name="Google Shape;5303;p54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4" name="Google Shape;5304;p54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5" name="Google Shape;5305;p54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6" name="Google Shape;5306;p54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7" name="Google Shape;5307;p54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8" name="Google Shape;5308;p54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015" y="3257550"/>
            <a:ext cx="2358300" cy="1195200"/>
          </a:xfrm>
        </p:spPr>
        <p:txBody>
          <a:bodyPr/>
          <a:lstStyle/>
          <a:p>
            <a:r>
              <a:rPr lang="en-US" sz="2800" dirty="0"/>
              <a:t>Control flow in Nested try-catch-finally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1"/>
          <a:srcRect l="47471" r="657"/>
          <a:stretch>
            <a:fillRect/>
          </a:stretch>
        </p:blipFill>
        <p:spPr>
          <a:xfrm>
            <a:off x="5146903" y="0"/>
            <a:ext cx="39971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52400" y="209550"/>
            <a:ext cx="487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accent5"/>
                </a:solidFill>
              </a:rPr>
              <a:t>Exception</a:t>
            </a:r>
            <a:endParaRPr lang="en-US" sz="1800" b="1" u="sng" dirty="0">
              <a:solidFill>
                <a:schemeClr val="accent5"/>
              </a:solidFill>
            </a:endParaRPr>
          </a:p>
          <a:p>
            <a:r>
              <a:rPr lang="en-US" b="1" dirty="0" smtClean="0"/>
              <a:t> </a:t>
            </a:r>
            <a:r>
              <a:rPr lang="en-US" b="1" dirty="0"/>
              <a:t>An unwanted unexpected event that disturbs normal flow of the program is</a:t>
            </a:r>
            <a:endParaRPr lang="en-US" b="1" dirty="0"/>
          </a:p>
          <a:p>
            <a:r>
              <a:rPr lang="en-US" b="1" dirty="0"/>
              <a:t>called exception</a:t>
            </a:r>
            <a:r>
              <a:rPr lang="en-US" b="1" dirty="0" smtClean="0"/>
              <a:t>.</a:t>
            </a:r>
            <a:endParaRPr lang="en-US" b="1" dirty="0" smtClean="0"/>
          </a:p>
          <a:p>
            <a:endParaRPr lang="en-US" b="1" dirty="0"/>
          </a:p>
          <a:p>
            <a:r>
              <a:rPr lang="en-US" b="1" i="1" dirty="0"/>
              <a:t>Example:</a:t>
            </a:r>
            <a:endParaRPr lang="en-US" b="1" i="1" dirty="0"/>
          </a:p>
          <a:p>
            <a:r>
              <a:rPr lang="en-US" b="1" dirty="0" err="1"/>
              <a:t>SleepingException</a:t>
            </a:r>
            <a:endParaRPr lang="en-US" b="1" dirty="0"/>
          </a:p>
          <a:p>
            <a:r>
              <a:rPr lang="en-US" b="1" dirty="0" err="1"/>
              <a:t>TyrePunchuredException</a:t>
            </a:r>
            <a:endParaRPr lang="en-US" b="1" dirty="0"/>
          </a:p>
          <a:p>
            <a:r>
              <a:rPr lang="en-US" b="1" dirty="0" err="1"/>
              <a:t>FileNotFoundException</a:t>
            </a:r>
            <a:r>
              <a:rPr lang="en-US" b="1" dirty="0"/>
              <a:t> ...</a:t>
            </a:r>
            <a:r>
              <a:rPr lang="en-US" b="1" dirty="0" err="1" smtClean="0"/>
              <a:t>etc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/>
              <a:t> </a:t>
            </a:r>
            <a:r>
              <a:rPr lang="en-US" b="1" dirty="0"/>
              <a:t>It is highly recommended to handle exceptions. The main objective of exception</a:t>
            </a:r>
            <a:endParaRPr lang="en-US" b="1" dirty="0"/>
          </a:p>
          <a:p>
            <a:r>
              <a:rPr lang="en-US" b="1" dirty="0"/>
              <a:t>handling is graceful (normal) termination of the program.</a:t>
            </a:r>
            <a:endParaRPr lang="en-US" b="1" dirty="0"/>
          </a:p>
          <a:p>
            <a:endParaRPr lang="en-US" b="1" dirty="0"/>
          </a:p>
          <a:p>
            <a:r>
              <a:rPr lang="en-US" b="1" dirty="0" smtClean="0">
                <a:solidFill>
                  <a:schemeClr val="accent5"/>
                </a:solidFill>
              </a:rPr>
              <a:t>What </a:t>
            </a:r>
            <a:r>
              <a:rPr lang="en-US" b="1" dirty="0">
                <a:solidFill>
                  <a:schemeClr val="accent5"/>
                </a:solidFill>
              </a:rPr>
              <a:t>is the meaning of exception handling</a:t>
            </a:r>
            <a:r>
              <a:rPr lang="en-US" b="1" dirty="0" smtClean="0">
                <a:solidFill>
                  <a:schemeClr val="accent5"/>
                </a:solidFill>
              </a:rPr>
              <a:t>?</a:t>
            </a:r>
            <a:endParaRPr lang="en-US" b="1" dirty="0" smtClean="0">
              <a:solidFill>
                <a:schemeClr val="accent5"/>
              </a:solidFill>
            </a:endParaRPr>
          </a:p>
          <a:p>
            <a:endParaRPr lang="en-US" b="1" dirty="0"/>
          </a:p>
          <a:p>
            <a:r>
              <a:rPr lang="en-US" b="1" dirty="0" smtClean="0"/>
              <a:t> Exception </a:t>
            </a:r>
            <a:r>
              <a:rPr lang="en-US" b="1" dirty="0"/>
              <a:t>handling doesn't mean repairing an exception. We have to define alternative</a:t>
            </a:r>
            <a:endParaRPr lang="en-US" b="1" dirty="0"/>
          </a:p>
          <a:p>
            <a:r>
              <a:rPr lang="en-US" b="1" dirty="0"/>
              <a:t>way to continue rest of the program normally. This way of defining alternative </a:t>
            </a:r>
            <a:r>
              <a:rPr lang="en-US" b="1" dirty="0" smtClean="0"/>
              <a:t>is nothing </a:t>
            </a:r>
            <a:r>
              <a:rPr lang="en-US" b="1" dirty="0"/>
              <a:t>but exception handling.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14350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try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stmt-1;</a:t>
            </a:r>
            <a:endParaRPr lang="en-US" dirty="0"/>
          </a:p>
          <a:p>
            <a:r>
              <a:rPr lang="en-US" dirty="0"/>
              <a:t>stmt-2;</a:t>
            </a:r>
            <a:endParaRPr lang="en-US" dirty="0"/>
          </a:p>
          <a:p>
            <a:r>
              <a:rPr lang="en-US" dirty="0"/>
              <a:t>stmt-3;</a:t>
            </a:r>
            <a:endParaRPr lang="en-US" dirty="0"/>
          </a:p>
          <a:p>
            <a:r>
              <a:rPr lang="en-US" dirty="0"/>
              <a:t>try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stmt-4;</a:t>
            </a:r>
            <a:endParaRPr lang="en-US" dirty="0"/>
          </a:p>
          <a:p>
            <a:r>
              <a:rPr lang="en-US" dirty="0"/>
              <a:t>stmt-5;</a:t>
            </a:r>
            <a:endParaRPr lang="en-US" dirty="0"/>
          </a:p>
          <a:p>
            <a:r>
              <a:rPr lang="en-US" dirty="0"/>
              <a:t>stmt-6;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catch (X e)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stmt-7;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finally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stmt-8;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4600" y="492725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stmt-9;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catch (Y e)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stmt-10;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finally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stmt-11;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stmt-12;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86800" y="4546222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17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1435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1:if there is no exception. 1, 2, 3, 4, 5, 6, 8, 9, 11, 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2: if an exception raised at statement 2 and corresponding catch block matched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1,10,11,12 normal terminations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3: if an exception raised at statement 2 and corresponding catch block is not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11 abnormal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4: if an exception raised at statement 5 and corresponding inner catch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has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7, 8, 9, 11, 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5: if an exception raised at statement 5 and inner catch has not matched but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outer catch block has matched. 1, 2, 3, 4, 8, 10, 11, 12 normal termination.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5400" y="590550"/>
            <a:ext cx="3962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6: if an exception raised at statement 5 and both inner and outer catch blocks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are not matched. 1, 2, 3, 4, 8, 11 abnormal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termination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7: if an exception raised at statement 7 and the corresponding catch block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8, 10, 11, 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8: if an exception raised at statement 7 and the corresponding catch block not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8, 11 abnormal terminations.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4400" y="41719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17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63426"/>
            <a:ext cx="65532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9:if an exception raised at statement 8 and the corresponding catch block has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10, 11,12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10: if an exception raised at statement 8 and the corresponding catch block not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11 abnormal terminations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11: if an exception raised at statement 9 and corresponding catch block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8,10,11,12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12: if an exception raised at statement 9 and corresponding catch block not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8, 11 abnormal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13: if an exception raised at statement 10 is always abnormal termination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but before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that finally block 11 will be executed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14: if an exception raised at statement 11 or 12 is always abnormal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termination.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10600" y="483572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18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095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1.if we are not entering into the try block then the finally block won't be executed. Once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entered into the try block without executing finally block we can't come out.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2. We can take try-catch inside try i.e., nested try-catch is possible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3. The most specific exceptions can be handled by using inner try-catch and generalized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exceptions can be handle by using outer try-catch.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4563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try{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(10/0);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catch(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ArithmeticException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e)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(10/0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3298" y="5905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String s=null;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s.length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output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RE:NullPointerException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321037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Note: Default exception handler can handle only one exception at a time and that is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the most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recently raised exception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60562" y="44767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18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p57"/>
          <p:cNvSpPr txBox="1">
            <a:spLocks noGrp="1"/>
          </p:cNvSpPr>
          <p:nvPr>
            <p:ph type="body" idx="4294967295"/>
          </p:nvPr>
        </p:nvSpPr>
        <p:spPr>
          <a:xfrm>
            <a:off x="3954275" y="1785600"/>
            <a:ext cx="328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9000" b="1">
                <a:solidFill>
                  <a:srgbClr val="435D74"/>
                </a:solidFill>
              </a:rPr>
              <a:t>“</a:t>
            </a:r>
            <a:endParaRPr sz="9000" b="1">
              <a:solidFill>
                <a:srgbClr val="435D7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Various possible combinations of try catch </a:t>
            </a:r>
            <a:r>
              <a:rPr lang="en-US" sz="4000" b="1" dirty="0" smtClean="0"/>
              <a:t>finally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7" name="Google Shape;5317;p55"/>
          <p:cNvPicPr preferRelativeResize="0"/>
          <p:nvPr/>
        </p:nvPicPr>
        <p:blipFill rotWithShape="1">
          <a:blip r:embed="rId1"/>
          <a:srcRect t="12500" b="9610"/>
          <a:stretch>
            <a:fillRect/>
          </a:stretch>
        </p:blipFill>
        <p:spPr>
          <a:xfrm>
            <a:off x="0" y="0"/>
            <a:ext cx="4575252" cy="237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Google Shape;5318;p55"/>
          <p:cNvPicPr preferRelativeResize="0"/>
          <p:nvPr/>
        </p:nvPicPr>
        <p:blipFill rotWithShape="1">
          <a:blip r:embed="rId2"/>
          <a:srcRect t="17475" b="4751"/>
          <a:stretch>
            <a:fillRect/>
          </a:stretch>
        </p:blipFill>
        <p:spPr>
          <a:xfrm>
            <a:off x="4568750" y="2550"/>
            <a:ext cx="4575252" cy="23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2400" y="2411982"/>
            <a:ext cx="44228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1. Whenever we are writing try block compulsory we should write either catch or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finally. i.e., try without catch or finally is invalid.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2. Whenever we are writing catch block compulsory we should write try.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i.e., catch without try is invalid.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3. Whenever we are writing finally block compulsory we should write try.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i.e., finally without try is invalid.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5955" y="27241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4. In try-catch-finally order is important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5. With in the try-catch -finally blocks we can take try-catch-finally.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i.e., nesting of try-catch-finally is possible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6. For try-catch-finally blocks curly braces are mandatory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10600" y="472030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18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ELL\Desktop\Capture.PNGkk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5750"/>
            <a:ext cx="58674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19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ELL\Desktop\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592"/>
            <a:ext cx="54102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86800" y="466097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19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DELL\Desktop\f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825"/>
            <a:ext cx="30956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ELL\Desktop\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750"/>
            <a:ext cx="5334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4146" y="44767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20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1"/>
          <a:srcRect l="5303" b="19256"/>
          <a:stretch>
            <a:fillRect/>
          </a:stretch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95800" y="0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throw statement</a:t>
            </a:r>
            <a:r>
              <a:rPr lang="en-US" b="1" dirty="0" smtClean="0"/>
              <a:t>: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Sometimes we can create Exception object explicitly and we can hand over to the JVM</a:t>
            </a:r>
            <a:endParaRPr lang="en-US" b="1" dirty="0"/>
          </a:p>
          <a:p>
            <a:r>
              <a:rPr lang="en-US" b="1" dirty="0"/>
              <a:t>manually by using throw keyword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18326"/>
            <a:ext cx="4114800" cy="247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86800" y="4629150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</a:t>
            </a:r>
            <a:endParaRPr lang="en-US" sz="900" dirty="0"/>
          </a:p>
        </p:txBody>
      </p:sp>
      <p:sp>
        <p:nvSpPr>
          <p:cNvPr id="9" name="Rectangle 8"/>
          <p:cNvSpPr/>
          <p:nvPr/>
        </p:nvSpPr>
        <p:spPr>
          <a:xfrm>
            <a:off x="152400" y="2095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Example: </a:t>
            </a:r>
            <a:r>
              <a:rPr lang="en-US" b="1" i="1" dirty="0" smtClean="0"/>
              <a:t> </a:t>
            </a:r>
            <a:r>
              <a:rPr lang="en-US" b="1" dirty="0" smtClean="0">
                <a:solidFill>
                  <a:srgbClr val="00B050"/>
                </a:solidFill>
              </a:rPr>
              <a:t>Suppose </a:t>
            </a:r>
            <a:r>
              <a:rPr lang="en-US" b="1" dirty="0">
                <a:solidFill>
                  <a:srgbClr val="00B050"/>
                </a:solidFill>
              </a:rPr>
              <a:t>our programming requirement is to read data from remote </a:t>
            </a:r>
            <a:r>
              <a:rPr lang="en-US" b="1" dirty="0" smtClean="0">
                <a:solidFill>
                  <a:srgbClr val="00B050"/>
                </a:solidFill>
              </a:rPr>
              <a:t>file locating </a:t>
            </a:r>
            <a:r>
              <a:rPr lang="en-US" b="1" dirty="0">
                <a:solidFill>
                  <a:srgbClr val="00B050"/>
                </a:solidFill>
              </a:rPr>
              <a:t>at London. At runtime if London file is not available then our program </a:t>
            </a:r>
            <a:r>
              <a:rPr lang="en-US" b="1" dirty="0" smtClean="0">
                <a:solidFill>
                  <a:srgbClr val="00B050"/>
                </a:solidFill>
              </a:rPr>
              <a:t>should not </a:t>
            </a:r>
            <a:r>
              <a:rPr lang="en-US" b="1" dirty="0">
                <a:solidFill>
                  <a:srgbClr val="00B050"/>
                </a:solidFill>
              </a:rPr>
              <a:t>be terminated abnormally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We have to provide a local file to continue rest of the program normally. This way </a:t>
            </a:r>
            <a:r>
              <a:rPr lang="en-US" b="1" dirty="0" smtClean="0">
                <a:solidFill>
                  <a:srgbClr val="00B050"/>
                </a:solidFill>
              </a:rPr>
              <a:t>of defining </a:t>
            </a:r>
            <a:r>
              <a:rPr lang="en-US" b="1" dirty="0">
                <a:solidFill>
                  <a:srgbClr val="00B050"/>
                </a:solidFill>
              </a:rPr>
              <a:t>alternative is nothing but exception handling.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367" y="21907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Example: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try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read data from London file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catch(</a:t>
            </a:r>
            <a:r>
              <a:rPr lang="en-US" b="1" dirty="0" err="1">
                <a:solidFill>
                  <a:srgbClr val="00B050"/>
                </a:solidFill>
              </a:rPr>
              <a:t>FileNotFoundException</a:t>
            </a:r>
            <a:r>
              <a:rPr lang="en-US" b="1" dirty="0">
                <a:solidFill>
                  <a:srgbClr val="00B050"/>
                </a:solidFill>
              </a:rPr>
              <a:t> e)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use local file and continue rest of the program normally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23201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For every thread JVM will create a separate stack at the time of Thread creation. All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method calls performed by that thread will be stored in that stack. Each entry in the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stack is called "Activation record" (or) "stack frame".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20254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completing every method call JVM removes the corresponding entry from </a:t>
            </a:r>
            <a:r>
              <a:rPr lang="en-US" b="1" dirty="0" smtClean="0">
                <a:solidFill>
                  <a:srgbClr val="00B050"/>
                </a:solidFill>
              </a:rPr>
              <a:t>the stack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21763" y="2800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completing all method calls JVM destroys the empty stack and terminates </a:t>
            </a:r>
            <a:r>
              <a:rPr lang="en-US" b="1" dirty="0" smtClean="0">
                <a:solidFill>
                  <a:srgbClr val="00B050"/>
                </a:solidFill>
              </a:rPr>
              <a:t>the program </a:t>
            </a:r>
            <a:r>
              <a:rPr lang="en-US" b="1" dirty="0">
                <a:solidFill>
                  <a:srgbClr val="00B050"/>
                </a:solidFill>
              </a:rPr>
              <a:t>normally.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ELL\Desktop\jkk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2061"/>
            <a:ext cx="628808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294108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Note: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 general we can use throw keyword for customized exceptions but not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for predefined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exceptions.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2736203"/>
            <a:ext cx="82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3" name="Picture 3" descr="C:\Users\DELL\Desktop\ss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1" y="3181350"/>
            <a:ext cx="3333750" cy="12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344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ELL\Desktop\Capture.PNGss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8150"/>
            <a:ext cx="636428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05800" y="4400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514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2: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After throw statement we can't take any statement directly otherwise we will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get compile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time error saying unreachable statement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17410" name="Picture 2" descr="C:\Users\DELL\Desktop\s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1150"/>
            <a:ext cx="633571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58200" y="4248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095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can use throw keyword only for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Throwable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types otherwise we will get compile time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error saying incomputable types.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434" name="Picture 2" descr="C:\Users\DELL\Desktop\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71613"/>
            <a:ext cx="6392863" cy="2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58200" y="4400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1"/>
          <a:srcRect l="5303" b="19256"/>
          <a:stretch>
            <a:fillRect/>
          </a:stretch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21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4780555" y="1809750"/>
            <a:ext cx="45752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Throws statement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58200" y="4400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23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152400" y="133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 our program if there is any chance of raising checked exception then compulsory we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should handle either by try catch or by throws keyword otherwise the code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won't compile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352550"/>
            <a:ext cx="4572000" cy="22453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import java.io.*;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Test3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PrinterWriter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out=new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PrintWriter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("abc.txt");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("hello");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61" y="4247991"/>
            <a:ext cx="54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Unreported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exception </a:t>
            </a:r>
            <a:r>
              <a:rPr lang="en-US" b="1" u="sng" dirty="0" err="1" smtClean="0">
                <a:solidFill>
                  <a:schemeClr val="accent5">
                    <a:lumMod val="50000"/>
                  </a:schemeClr>
                </a:solidFill>
              </a:rPr>
              <a:t>java.io.FileNotFoundException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; must be caught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or declared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to be thrown.</a:t>
            </a:r>
            <a:endParaRPr lang="en-US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19600" y="287238"/>
            <a:ext cx="4572000" cy="181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Test3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Thread.sleep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(5000);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//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2038350"/>
            <a:ext cx="464820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Unreported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exception </a:t>
            </a:r>
            <a:r>
              <a:rPr lang="en-US" b="1" u="sng" dirty="0" err="1" smtClean="0">
                <a:solidFill>
                  <a:schemeClr val="accent5">
                    <a:lumMod val="50000"/>
                  </a:schemeClr>
                </a:solidFill>
              </a:rPr>
              <a:t>java.lang.InterruptedException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; must be caught or</a:t>
            </a:r>
            <a:endParaRPr lang="en-US" b="1" u="sng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declared to be thrown.</a:t>
            </a:r>
            <a:endParaRPr lang="en-US" b="1" u="sng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u="sng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u="sng" dirty="0">
                <a:solidFill>
                  <a:schemeClr val="accent5">
                    <a:lumMod val="50000"/>
                  </a:schemeClr>
                </a:solidFill>
              </a:rPr>
              <a:t>When you put a thread to sleep using Thread.sleep(), the thread enters a blocked state for the specified time. If, during this blocked state, another thread calls interrupt() on the sleeping thread, the sleeping thread is woken up and an InterruptedException is thrown.</a:t>
            </a:r>
            <a:endParaRPr lang="en-US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2857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can handle this compile time error by using the following 2 ways.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23</a:t>
            </a:r>
            <a:endParaRPr lang="en-US" sz="900" dirty="0"/>
          </a:p>
        </p:txBody>
      </p:sp>
      <p:pic>
        <p:nvPicPr>
          <p:cNvPr id="19458" name="Picture 2" descr="C:\Users\DELL\Desktop\ff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47750"/>
            <a:ext cx="626903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143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 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Hence the main objective of "throws" keyword is to delegate the responsibility of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exception handling to the caller method.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"throws" keyword required only checked exceptions. Usage of throws for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unchecked exception there is no use.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"throws" keyword required only to convince complier. Usage of throws keyword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doesn't prevent abnormal termination of the program.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3257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Hence recommended to use try-catch over throws keyword.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4988" y="541104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)throws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InterruptedException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()throws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InterruptedException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doMoreStuff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doMoreStuff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()throws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InterruptedException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Thread.sleep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(5000);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Compile and running successfully.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0562" y="472686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24</a:t>
            </a:r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150845" y="425674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 the above program if we are removing at least one throws keyword then the program</a:t>
            </a:r>
            <a:endParaRPr lang="en-US" b="1" dirty="0"/>
          </a:p>
          <a:p>
            <a:r>
              <a:rPr lang="en-US" b="1" dirty="0"/>
              <a:t>won't compile.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33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Case 1:</a:t>
            </a:r>
            <a:endParaRPr lang="en-US" b="1" dirty="0"/>
          </a:p>
          <a:p>
            <a:r>
              <a:rPr lang="en-US" b="1" dirty="0"/>
              <a:t>we can use throws keyword only for </a:t>
            </a:r>
            <a:r>
              <a:rPr lang="en-US" b="1" dirty="0" err="1"/>
              <a:t>Throwable</a:t>
            </a:r>
            <a:r>
              <a:rPr lang="en-US" b="1" dirty="0"/>
              <a:t> types otherwise we will get compile time</a:t>
            </a:r>
            <a:endParaRPr lang="en-US" b="1" dirty="0"/>
          </a:p>
          <a:p>
            <a:r>
              <a:rPr lang="en-US" b="1" dirty="0"/>
              <a:t>error saying incompatible types.</a:t>
            </a:r>
            <a:endParaRPr lang="en-US" dirty="0"/>
          </a:p>
        </p:txBody>
      </p:sp>
      <p:pic>
        <p:nvPicPr>
          <p:cNvPr id="20482" name="Picture 2" descr="C:\Users\DELL\Desktop\l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8622"/>
            <a:ext cx="6392863" cy="28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10600" y="44767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24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DELL\Desktop\lk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6326187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2647950"/>
            <a:ext cx="4572000" cy="2030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 our program with in the try block, if there is no chance of rising an exception then we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can't write catch block for that exception otherwise we will get compile time error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sayingexception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XXX is never thrown in body of corresponding try statement. But this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rule is applicable only for fully checked exception.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86800" y="4679275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25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6200" y="361950"/>
            <a:ext cx="3276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</a:t>
            </a:r>
            <a:r>
              <a:rPr lang="en-US" b="1" dirty="0" smtClean="0">
                <a:solidFill>
                  <a:srgbClr val="00B050"/>
                </a:solidFill>
              </a:rPr>
              <a:t>: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class Test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B050"/>
                </a:solidFill>
              </a:rPr>
              <a:t>args</a:t>
            </a:r>
            <a:r>
              <a:rPr lang="en-US" b="1" dirty="0">
                <a:solidFill>
                  <a:srgbClr val="00B050"/>
                </a:solidFill>
              </a:rPr>
              <a:t>){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System.out.println</a:t>
            </a:r>
            <a:r>
              <a:rPr lang="en-US" b="1" dirty="0">
                <a:solidFill>
                  <a:srgbClr val="00B050"/>
                </a:solidFill>
              </a:rPr>
              <a:t>("Hello");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}}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Output: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Hello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9824"/>
            <a:ext cx="6019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470535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4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DELL\Desktop\g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33" y="716192"/>
            <a:ext cx="658336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29600" y="4552950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25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7092"/>
            <a:ext cx="66960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0" y="47815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26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14350"/>
            <a:ext cx="4572000" cy="7372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4: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Arial Italic" panose="020B0604020202020204" charset="0"/>
                <a:cs typeface="Arial Italic" panose="020B0604020202020204" charset="0"/>
              </a:rPr>
              <a:t>We can use throws keyword only for constructors and methods but not for classes.</a:t>
            </a:r>
            <a:endParaRPr lang="en-US" i="1" dirty="0">
              <a:solidFill>
                <a:schemeClr val="accent5">
                  <a:lumMod val="50000"/>
                </a:schemeClr>
              </a:solidFill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52233"/>
            <a:ext cx="5181600" cy="305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0" y="45529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26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1"/>
          <a:srcRect l="5303" b="19256"/>
          <a:stretch>
            <a:fillRect/>
          </a:stretch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21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0" y="581607"/>
            <a:ext cx="541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Exception handling keywords summary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9000" y="15049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1. try: To maintain risky code.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2. catch: To maintain handling code.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3. finally: To maintain cleanup code.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4. throw: To handover our created exception object to the JVM manually.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5. throws: To delegate responsibility of exception handling to the caller method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1"/>
          <a:srcRect l="5303" b="19256"/>
          <a:stretch>
            <a:fillRect/>
          </a:stretch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26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-29547" y="438150"/>
            <a:ext cx="541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Various possible compile time errors in exception </a:t>
            </a:r>
            <a:r>
              <a:rPr lang="en-US" sz="3600" b="1" dirty="0" smtClean="0">
                <a:solidFill>
                  <a:schemeClr val="bg1"/>
                </a:solidFill>
              </a:rPr>
              <a:t>handling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79000" y="18859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1. Exception XXX has already been caught.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2. Unreported exception XXX must be caught or declared to be thrown.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3. Exception XXX is never thrown in body of corresponding try statement.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4. Try without catch or finally.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5. Catch without try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6. Finally without try.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7. Incompatible types.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found:Test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requried:java.lang.Throwable</a:t>
            </a:r>
            <a:r>
              <a:rPr lang="en-US" b="1" dirty="0">
                <a:solidFill>
                  <a:srgbClr val="002060"/>
                </a:solidFill>
              </a:rPr>
              <a:t>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8. Unreachable statement.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8" name="Google Shape;5238;p51"/>
          <p:cNvPicPr preferRelativeResize="0"/>
          <p:nvPr/>
        </p:nvPicPr>
        <p:blipFill rotWithShape="1">
          <a:blip r:embed="rId1"/>
          <a:srcRect l="50793"/>
          <a:stretch>
            <a:fillRect/>
          </a:stretch>
        </p:blipFill>
        <p:spPr>
          <a:xfrm>
            <a:off x="5573475" y="0"/>
            <a:ext cx="3570524" cy="51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9547" y="1809749"/>
            <a:ext cx="53044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Customized Exceptions (User defined Exceptions</a:t>
            </a:r>
            <a:r>
              <a:rPr lang="en-US" sz="3200" b="1" dirty="0" smtClean="0">
                <a:solidFill>
                  <a:srgbClr val="002060"/>
                </a:solidFill>
              </a:rPr>
              <a:t>)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5905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Sometimes we can create our own exception to meet our programming requirements.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Such type of exceptions are called customized exceptions (user defined exceptions).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809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Example:</a:t>
            </a:r>
            <a:endParaRPr lang="en-US" b="1" i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1. </a:t>
            </a:r>
            <a:r>
              <a:rPr lang="en-US" b="1" dirty="0" err="1">
                <a:solidFill>
                  <a:srgbClr val="002060"/>
                </a:solidFill>
              </a:rPr>
              <a:t>InSufficientFundsException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2.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3.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1000" y="2762619"/>
            <a:ext cx="4572000" cy="28917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Program: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//recommened to extend unchecked by extending runtime, otherwise compiler would give errors,it checks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 extends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(String s)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super(s);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 extends </a:t>
            </a:r>
            <a:r>
              <a:rPr lang="en-US" b="1" dirty="0" err="1" smtClean="0">
                <a:solidFill>
                  <a:srgbClr val="002060"/>
                </a:solidFill>
              </a:rPr>
              <a:t>RuntimeException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9600" y="2857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(String s)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super(s);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{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 age=</a:t>
            </a:r>
            <a:r>
              <a:rPr lang="en-US" b="1" dirty="0" err="1">
                <a:solidFill>
                  <a:srgbClr val="002060"/>
                </a:solidFill>
              </a:rPr>
              <a:t>Integer.parseInt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[0]);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if(age&gt;60)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throw new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("please wait some more time.... u will get best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match");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else if(age&lt;18)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133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throw new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("u r age already crossed....no chance of getting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married");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else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("you will get match details soon by e-mail");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}}}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2419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Output: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1)E:\</a:t>
            </a:r>
            <a:r>
              <a:rPr lang="en-US" b="1" dirty="0" err="1">
                <a:solidFill>
                  <a:srgbClr val="002060"/>
                </a:solidFill>
              </a:rPr>
              <a:t>scjp</a:t>
            </a:r>
            <a:r>
              <a:rPr lang="en-US" b="1" dirty="0">
                <a:solidFill>
                  <a:srgbClr val="002060"/>
                </a:solidFill>
              </a:rPr>
              <a:t>&gt;java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r>
              <a:rPr lang="en-US" b="1" dirty="0">
                <a:solidFill>
                  <a:srgbClr val="002060"/>
                </a:solidFill>
              </a:rPr>
              <a:t> 61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please wait some more time.... u will get best match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at </a:t>
            </a:r>
            <a:r>
              <a:rPr lang="en-US" b="1" dirty="0" err="1">
                <a:solidFill>
                  <a:srgbClr val="002060"/>
                </a:solidFill>
              </a:rPr>
              <a:t>CustomizedExceptionDemo.main</a:t>
            </a:r>
            <a:r>
              <a:rPr lang="en-US" b="1" dirty="0">
                <a:solidFill>
                  <a:srgbClr val="002060"/>
                </a:solidFill>
              </a:rPr>
              <a:t>(CustomizedExceptionDemo.java:21)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06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27</a:t>
            </a:r>
            <a:endParaRPr lang="en-US" sz="900" dirty="0"/>
          </a:p>
        </p:txBody>
      </p:sp>
      <p:sp>
        <p:nvSpPr>
          <p:cNvPr id="13" name="Rectangle 12"/>
          <p:cNvSpPr/>
          <p:nvPr/>
        </p:nvSpPr>
        <p:spPr>
          <a:xfrm>
            <a:off x="4725955" y="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2)E:\</a:t>
            </a:r>
            <a:r>
              <a:rPr lang="en-US" b="1" dirty="0" err="1">
                <a:solidFill>
                  <a:srgbClr val="002060"/>
                </a:solidFill>
              </a:rPr>
              <a:t>scjp</a:t>
            </a:r>
            <a:r>
              <a:rPr lang="en-US" b="1" dirty="0">
                <a:solidFill>
                  <a:srgbClr val="002060"/>
                </a:solidFill>
              </a:rPr>
              <a:t>&gt;java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r>
              <a:rPr lang="en-US" b="1" dirty="0">
                <a:solidFill>
                  <a:srgbClr val="002060"/>
                </a:solidFill>
              </a:rPr>
              <a:t> 27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You will get match details soon by </a:t>
            </a:r>
            <a:r>
              <a:rPr lang="en-US" b="1" dirty="0" smtClean="0">
                <a:solidFill>
                  <a:srgbClr val="002060"/>
                </a:solidFill>
              </a:rPr>
              <a:t>e-mail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3)E:\</a:t>
            </a:r>
            <a:r>
              <a:rPr lang="en-US" b="1" dirty="0" err="1">
                <a:solidFill>
                  <a:srgbClr val="002060"/>
                </a:solidFill>
              </a:rPr>
              <a:t>scjp</a:t>
            </a:r>
            <a:r>
              <a:rPr lang="en-US" b="1" dirty="0">
                <a:solidFill>
                  <a:srgbClr val="002060"/>
                </a:solidFill>
              </a:rPr>
              <a:t>&gt;java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r>
              <a:rPr lang="en-US" b="1" dirty="0">
                <a:solidFill>
                  <a:srgbClr val="002060"/>
                </a:solidFill>
              </a:rPr>
              <a:t> 9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u r age already crossed....no chance of getting married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at </a:t>
            </a:r>
            <a:r>
              <a:rPr lang="en-US" b="1" dirty="0" err="1">
                <a:solidFill>
                  <a:srgbClr val="002060"/>
                </a:solidFill>
              </a:rPr>
              <a:t>CustomizedExceptionDemo.main</a:t>
            </a:r>
            <a:r>
              <a:rPr lang="en-US" b="1" dirty="0">
                <a:solidFill>
                  <a:srgbClr val="002060"/>
                </a:solidFill>
              </a:rPr>
              <a:t>(CustomizedExceptionDemo.java:25)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302894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Note: It is highly recommended to maintain our customized exceptions as unchecked by</a:t>
            </a:r>
            <a:endParaRPr lang="en-US" b="1" dirty="0"/>
          </a:p>
          <a:p>
            <a:r>
              <a:rPr lang="en-US" b="1" dirty="0"/>
              <a:t>extending </a:t>
            </a:r>
            <a:r>
              <a:rPr lang="en-US" b="1" dirty="0" err="1"/>
              <a:t>RuntimeException</a:t>
            </a:r>
            <a:r>
              <a:rPr lang="en-US" b="1" dirty="0"/>
              <a:t>.</a:t>
            </a:r>
            <a:endParaRPr lang="en-US" b="1" dirty="0"/>
          </a:p>
          <a:p>
            <a:r>
              <a:rPr lang="en-US" b="1" dirty="0"/>
              <a:t>We can catch any </a:t>
            </a:r>
            <a:r>
              <a:rPr lang="en-US" b="1" dirty="0" err="1"/>
              <a:t>Throwable</a:t>
            </a:r>
            <a:r>
              <a:rPr lang="en-US" b="1" dirty="0"/>
              <a:t> type including Errors also.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43150"/>
            <a:ext cx="2743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713909" y="46291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1"/>
          <a:srcRect l="9241" r="36172"/>
          <a:stretch>
            <a:fillRect/>
          </a:stretch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685379" y="10564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271" name="Google Shape;5271;p53"/>
          <p:cNvSpPr/>
          <p:nvPr/>
        </p:nvSpPr>
        <p:spPr>
          <a:xfrm>
            <a:off x="5155771" y="4629150"/>
            <a:ext cx="318754" cy="415658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272" name="Google Shape;5272;p53"/>
          <p:cNvGrpSpPr/>
          <p:nvPr/>
        </p:nvGrpSpPr>
        <p:grpSpPr>
          <a:xfrm>
            <a:off x="6936679" y="4623796"/>
            <a:ext cx="423112" cy="421012"/>
            <a:chOff x="-9961625" y="4048175"/>
            <a:chExt cx="357600" cy="355825"/>
          </a:xfrm>
        </p:grpSpPr>
        <p:sp>
          <p:nvSpPr>
            <p:cNvPr id="5273" name="Google Shape;5273;p5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79" name="Google Shape;5279;p53"/>
          <p:cNvGrpSpPr/>
          <p:nvPr/>
        </p:nvGrpSpPr>
        <p:grpSpPr>
          <a:xfrm>
            <a:off x="6053914" y="4629150"/>
            <a:ext cx="418468" cy="391580"/>
            <a:chOff x="-12643475" y="3657325"/>
            <a:chExt cx="353675" cy="330950"/>
          </a:xfrm>
        </p:grpSpPr>
        <p:sp>
          <p:nvSpPr>
            <p:cNvPr id="5280" name="Google Shape;5280;p5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86" name="Google Shape;5286;p53"/>
          <p:cNvGrpSpPr/>
          <p:nvPr/>
        </p:nvGrpSpPr>
        <p:grpSpPr>
          <a:xfrm>
            <a:off x="7880085" y="4584507"/>
            <a:ext cx="429106" cy="399637"/>
            <a:chOff x="-11295075" y="4092875"/>
            <a:chExt cx="355250" cy="330825"/>
          </a:xfrm>
        </p:grpSpPr>
        <p:sp>
          <p:nvSpPr>
            <p:cNvPr id="5287" name="Google Shape;5287;p5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073530" y="1581149"/>
            <a:ext cx="5203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Top-10 Exceptions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5181600" y="180975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1"/>
          <a:srcRect l="17059" r="21398"/>
          <a:stretch>
            <a:fillRect/>
          </a:stretch>
        </p:blipFill>
        <p:spPr>
          <a:xfrm>
            <a:off x="0" y="0"/>
            <a:ext cx="47422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5242650" y="1809750"/>
            <a:ext cx="36384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800" dirty="0"/>
              <a:t>Default Exception Handling in Java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143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Based on the person who is raising exception, all exceptions are divided into two types.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They are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rgbClr val="002060"/>
                </a:solidFill>
              </a:rPr>
              <a:t>JVM </a:t>
            </a:r>
            <a:r>
              <a:rPr lang="en-US" b="1" dirty="0">
                <a:solidFill>
                  <a:srgbClr val="002060"/>
                </a:solidFill>
              </a:rPr>
              <a:t>Exceptions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2) Programmatic exceptions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u="sng" dirty="0">
                <a:solidFill>
                  <a:srgbClr val="002060"/>
                </a:solidFill>
              </a:rPr>
              <a:t>JVM Exceptions</a:t>
            </a:r>
            <a:r>
              <a:rPr lang="en-US" b="1" u="sng" dirty="0" smtClean="0">
                <a:solidFill>
                  <a:srgbClr val="002060"/>
                </a:solidFill>
              </a:rPr>
              <a:t>:</a:t>
            </a:r>
            <a:endParaRPr lang="en-US" b="1" u="sng" dirty="0" smtClean="0">
              <a:solidFill>
                <a:srgbClr val="002060"/>
              </a:solidFill>
            </a:endParaRPr>
          </a:p>
          <a:p>
            <a:endParaRPr lang="en-US" b="1" u="sng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The exceptions which are raised automatically by the </a:t>
            </a:r>
            <a:r>
              <a:rPr lang="en-US" b="1" dirty="0" err="1">
                <a:solidFill>
                  <a:srgbClr val="002060"/>
                </a:solidFill>
              </a:rPr>
              <a:t>jvm</a:t>
            </a:r>
            <a:r>
              <a:rPr lang="en-US" b="1" dirty="0">
                <a:solidFill>
                  <a:srgbClr val="002060"/>
                </a:solidFill>
              </a:rPr>
              <a:t> whenever a particular event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occurs, are called JVM Exceptions.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1) </a:t>
            </a:r>
            <a:r>
              <a:rPr lang="en-US" b="1" dirty="0" err="1">
                <a:solidFill>
                  <a:srgbClr val="002060"/>
                </a:solidFill>
              </a:rPr>
              <a:t>ArrayIndexOutOfBoundsException</a:t>
            </a:r>
            <a:r>
              <a:rPr lang="en-US" b="1" dirty="0">
                <a:solidFill>
                  <a:srgbClr val="002060"/>
                </a:solidFill>
              </a:rPr>
              <a:t>(AIOOBE)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2)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>
                <a:solidFill>
                  <a:srgbClr val="002060"/>
                </a:solidFill>
              </a:rPr>
              <a:t> (NPE).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9951" y="112394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Programmatic Exceptions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The exceptions which are raised explicitly by the programmer (or) by the API developer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are called programmatic exceptions.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Example: 1) </a:t>
            </a:r>
            <a:r>
              <a:rPr lang="en-US" b="1" dirty="0" err="1">
                <a:solidFill>
                  <a:srgbClr val="002060"/>
                </a:solidFill>
              </a:rPr>
              <a:t>IllegalArgumentException</a:t>
            </a:r>
            <a:r>
              <a:rPr lang="en-US" b="1" dirty="0">
                <a:solidFill>
                  <a:srgbClr val="002060"/>
                </a:solidFill>
              </a:rPr>
              <a:t>(IAE).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44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28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590550"/>
            <a:ext cx="434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Top 10 Exceptions 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1. </a:t>
            </a:r>
            <a:r>
              <a:rPr lang="en-US" b="1" dirty="0" err="1">
                <a:solidFill>
                  <a:srgbClr val="002060"/>
                </a:solidFill>
              </a:rPr>
              <a:t>ArrayIndexOutOfBoundsException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automatically by the JVM whenever we are trying to access array element with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 of range index. Example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</a:t>
            </a:r>
            <a:r>
              <a:rPr lang="en-US" b="1" dirty="0" smtClean="0">
                <a:solidFill>
                  <a:srgbClr val="002060"/>
                </a:solidFill>
              </a:rPr>
              <a:t>{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[] x=new </a:t>
            </a:r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[10];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(x[0]);//valid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(x[100]);//AIOOBE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(x[-100]);//AIOOBE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3968" y="72856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2.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automatically by the JVM, whenever we are trying to call any method on null.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String s=null;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s.length</a:t>
            </a:r>
            <a:r>
              <a:rPr lang="en-US" b="1" dirty="0">
                <a:solidFill>
                  <a:srgbClr val="002060"/>
                </a:solidFill>
              </a:rPr>
              <a:t>()); //R.E: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582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29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85800" y="0"/>
            <a:ext cx="5410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 </a:t>
            </a:r>
            <a:r>
              <a:rPr lang="en-US" b="1" dirty="0" err="1">
                <a:solidFill>
                  <a:srgbClr val="002060"/>
                </a:solidFill>
              </a:rPr>
              <a:t>StackOverFlowError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hence it is unchecked. Whenever we are </a:t>
            </a:r>
            <a:r>
              <a:rPr lang="en-US" b="1" dirty="0" smtClean="0">
                <a:solidFill>
                  <a:srgbClr val="002060"/>
                </a:solidFill>
              </a:rPr>
              <a:t>trying to </a:t>
            </a:r>
            <a:r>
              <a:rPr lang="en-US" b="1" dirty="0">
                <a:solidFill>
                  <a:srgbClr val="002060"/>
                </a:solidFill>
              </a:rPr>
              <a:t>invoke recursive method call JVM will raise </a:t>
            </a:r>
            <a:r>
              <a:rPr lang="en-US" b="1" dirty="0" err="1" smtClean="0">
                <a:solidFill>
                  <a:srgbClr val="002060"/>
                </a:solidFill>
              </a:rPr>
              <a:t>StackOverFloeError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automatically.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</a:t>
            </a:r>
            <a:r>
              <a:rPr lang="en-US" b="1" dirty="0" err="1">
                <a:solidFill>
                  <a:srgbClr val="002060"/>
                </a:solidFill>
              </a:rPr>
              <a:t>methodOne</a:t>
            </a:r>
            <a:r>
              <a:rPr lang="en-US" b="1" dirty="0">
                <a:solidFill>
                  <a:srgbClr val="002060"/>
                </a:solidFill>
              </a:rPr>
              <a:t>()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methodTwo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</a:t>
            </a:r>
            <a:r>
              <a:rPr lang="en-US" b="1" dirty="0" err="1">
                <a:solidFill>
                  <a:srgbClr val="002060"/>
                </a:solidFill>
              </a:rPr>
              <a:t>methodTwo</a:t>
            </a:r>
            <a:r>
              <a:rPr lang="en-US" b="1" dirty="0">
                <a:solidFill>
                  <a:srgbClr val="002060"/>
                </a:solidFill>
              </a:rPr>
              <a:t>()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methodOne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methodOne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Run time error: </a:t>
            </a:r>
            <a:r>
              <a:rPr lang="en-US" b="1" dirty="0" err="1">
                <a:solidFill>
                  <a:srgbClr val="002060"/>
                </a:solidFill>
              </a:rPr>
              <a:t>StackOverFloeError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344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29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6667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4. </a:t>
            </a:r>
            <a:r>
              <a:rPr lang="en-US" b="1" dirty="0" err="1">
                <a:solidFill>
                  <a:srgbClr val="002060"/>
                </a:solidFill>
              </a:rPr>
              <a:t>NoClassDefFoundError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hence it is unchecked. JVM will raise this error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automatically whenever it is unable to find required .class file. Example: java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Test If </a:t>
            </a:r>
            <a:r>
              <a:rPr lang="en-US" b="1" dirty="0" err="1">
                <a:solidFill>
                  <a:srgbClr val="002060"/>
                </a:solidFill>
              </a:rPr>
              <a:t>Test.class</a:t>
            </a:r>
            <a:r>
              <a:rPr lang="en-US" b="1" dirty="0">
                <a:solidFill>
                  <a:srgbClr val="002060"/>
                </a:solidFill>
              </a:rPr>
              <a:t> is not available. Then we will get </a:t>
            </a:r>
            <a:r>
              <a:rPr lang="en-US" b="1" dirty="0" err="1">
                <a:solidFill>
                  <a:srgbClr val="002060"/>
                </a:solidFill>
              </a:rPr>
              <a:t>NoClassDefFound</a:t>
            </a:r>
            <a:r>
              <a:rPr lang="en-US" b="1" dirty="0">
                <a:solidFill>
                  <a:srgbClr val="002060"/>
                </a:solidFill>
              </a:rPr>
              <a:t> error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5. </a:t>
            </a:r>
            <a:r>
              <a:rPr lang="en-US" b="1" dirty="0" err="1">
                <a:solidFill>
                  <a:srgbClr val="002060"/>
                </a:solidFill>
              </a:rPr>
              <a:t>ClassCastException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automatically by the JVM whenever we are trying to type cast parent object to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child type.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5350"/>
            <a:ext cx="8505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90550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6. </a:t>
            </a:r>
            <a:r>
              <a:rPr lang="en-US" b="1" dirty="0" err="1">
                <a:solidFill>
                  <a:srgbClr val="002060"/>
                </a:solidFill>
              </a:rPr>
              <a:t>ExceptionInInitializerError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it is unchecked. Raised automatically by the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JVM, if any exception occurs while performing static variable initialization and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static block execution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1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static </a:t>
            </a:r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 i=10/0;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}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Runtime exception: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 smtClean="0">
                <a:solidFill>
                  <a:srgbClr val="002060"/>
                </a:solidFill>
              </a:rPr>
              <a:t>java.lang.ExceptionInInitializerError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05400" y="3619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 2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static 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String s=null;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s.length</a:t>
            </a:r>
            <a:r>
              <a:rPr lang="en-US" b="1" dirty="0">
                <a:solidFill>
                  <a:srgbClr val="002060"/>
                </a:solidFill>
              </a:rPr>
              <a:t>());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}}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Runtime exception: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>
                <a:solidFill>
                  <a:srgbClr val="002060"/>
                </a:solidFill>
              </a:rPr>
              <a:t>java.lang.ExceptionInInitializerError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6800" y="44767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30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133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7. </a:t>
            </a:r>
            <a:r>
              <a:rPr lang="en-US" b="1" dirty="0" err="1"/>
              <a:t>IllegalArgumentException</a:t>
            </a:r>
            <a:r>
              <a:rPr lang="en-US" b="1" dirty="0"/>
              <a:t>:</a:t>
            </a:r>
            <a:endParaRPr lang="en-US" b="1" dirty="0"/>
          </a:p>
          <a:p>
            <a:r>
              <a:rPr lang="en-US" b="1" dirty="0"/>
              <a:t>It is the child class of </a:t>
            </a:r>
            <a:r>
              <a:rPr lang="en-US" b="1" dirty="0" err="1"/>
              <a:t>RuntimeException</a:t>
            </a:r>
            <a:r>
              <a:rPr lang="en-US" b="1" dirty="0"/>
              <a:t> and hence it is unchecked. Raised</a:t>
            </a:r>
            <a:endParaRPr lang="en-US" b="1" dirty="0"/>
          </a:p>
          <a:p>
            <a:r>
              <a:rPr lang="en-US" b="1" dirty="0"/>
              <a:t>explicitly by the programmer (or) by the API developer to indicate that a method</a:t>
            </a:r>
            <a:endParaRPr lang="en-US" b="1" dirty="0"/>
          </a:p>
          <a:p>
            <a:r>
              <a:rPr lang="en-US" b="1" dirty="0"/>
              <a:t>has been invoked with inappropriate argument</a:t>
            </a:r>
            <a:r>
              <a:rPr lang="en-US" b="1" dirty="0" smtClean="0"/>
              <a:t>.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Example:</a:t>
            </a:r>
            <a:endParaRPr lang="en-US" b="1" dirty="0"/>
          </a:p>
          <a:p>
            <a:r>
              <a:rPr lang="en-US" b="1" dirty="0"/>
              <a:t>class Test{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582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30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381000" y="2190543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</a:t>
            </a:r>
            <a:endParaRPr lang="en-US" b="1" dirty="0"/>
          </a:p>
          <a:p>
            <a:r>
              <a:rPr lang="en-US" b="1" dirty="0"/>
              <a:t>Thread t=new Thread();</a:t>
            </a:r>
            <a:endParaRPr lang="en-US" b="1" dirty="0"/>
          </a:p>
          <a:p>
            <a:r>
              <a:rPr lang="en-US" b="1" dirty="0" err="1"/>
              <a:t>t.setPriority</a:t>
            </a:r>
            <a:r>
              <a:rPr lang="en-US" b="1" dirty="0"/>
              <a:t>(10);//valid</a:t>
            </a:r>
            <a:endParaRPr lang="en-US" b="1" dirty="0"/>
          </a:p>
          <a:p>
            <a:r>
              <a:rPr lang="en-US" b="1" dirty="0" err="1"/>
              <a:t>t.setPriority</a:t>
            </a:r>
            <a:r>
              <a:rPr lang="en-US" b="1" dirty="0"/>
              <a:t>(100);//invalid</a:t>
            </a:r>
            <a:endParaRPr lang="en-US" b="1" dirty="0"/>
          </a:p>
          <a:p>
            <a:r>
              <a:rPr lang="en-US" b="1" dirty="0" smtClean="0"/>
              <a:t>}}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Output:</a:t>
            </a:r>
            <a:endParaRPr lang="en-US" b="1" dirty="0"/>
          </a:p>
          <a:p>
            <a:r>
              <a:rPr lang="en-US" b="1" dirty="0"/>
              <a:t>Runtime exception</a:t>
            </a:r>
            <a:endParaRPr lang="en-US" b="1" dirty="0"/>
          </a:p>
          <a:p>
            <a:r>
              <a:rPr lang="en-US" b="1" dirty="0"/>
              <a:t>Exception in thread "main" </a:t>
            </a:r>
            <a:r>
              <a:rPr lang="en-US" b="1" dirty="0" err="1"/>
              <a:t>java.lang.IllegalArgumentException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76800" y="12291"/>
            <a:ext cx="4267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8. </a:t>
            </a:r>
            <a:r>
              <a:rPr lang="en-US" b="1" dirty="0" err="1"/>
              <a:t>NumberFormatException</a:t>
            </a:r>
            <a:r>
              <a:rPr lang="en-US" b="1" dirty="0"/>
              <a:t>:</a:t>
            </a:r>
            <a:endParaRPr lang="en-US" b="1" dirty="0"/>
          </a:p>
          <a:p>
            <a:r>
              <a:rPr lang="en-US" b="1" dirty="0"/>
              <a:t>It is the child class of </a:t>
            </a:r>
            <a:r>
              <a:rPr lang="en-US" b="1" dirty="0" err="1"/>
              <a:t>IllegalArgumentException</a:t>
            </a:r>
            <a:r>
              <a:rPr lang="en-US" b="1" dirty="0"/>
              <a:t> and hence is unchecked. Raised</a:t>
            </a:r>
            <a:endParaRPr lang="en-US" b="1" dirty="0"/>
          </a:p>
          <a:p>
            <a:r>
              <a:rPr lang="en-US" b="1" dirty="0"/>
              <a:t>explicitly by the programmer or by the API developer to indicate that we are</a:t>
            </a:r>
            <a:endParaRPr lang="en-US" b="1" dirty="0"/>
          </a:p>
          <a:p>
            <a:r>
              <a:rPr lang="en-US" b="1" dirty="0"/>
              <a:t>attempting to convert string to the number. But the string is not </a:t>
            </a:r>
            <a:r>
              <a:rPr lang="en-US" b="1" dirty="0" smtClean="0"/>
              <a:t>properly formatted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12432" y="1612729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Example:</a:t>
            </a:r>
            <a:endParaRPr lang="en-US" b="1" dirty="0"/>
          </a:p>
          <a:p>
            <a:r>
              <a:rPr lang="en-US" b="1" dirty="0"/>
              <a:t>class Test{</a:t>
            </a:r>
            <a:endParaRPr lang="en-US" b="1" dirty="0"/>
          </a:p>
          <a:p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</a:t>
            </a:r>
            <a:endParaRPr lang="en-US" b="1" dirty="0"/>
          </a:p>
          <a:p>
            <a:r>
              <a:rPr lang="en-US" b="1" dirty="0" err="1"/>
              <a:t>int</a:t>
            </a:r>
            <a:r>
              <a:rPr lang="en-US" b="1" dirty="0"/>
              <a:t> i=</a:t>
            </a:r>
            <a:r>
              <a:rPr lang="en-US" b="1" dirty="0" err="1"/>
              <a:t>Integer.parseInt</a:t>
            </a:r>
            <a:r>
              <a:rPr lang="en-US" b="1" dirty="0"/>
              <a:t>("10");</a:t>
            </a:r>
            <a:endParaRPr lang="en-US" b="1" dirty="0"/>
          </a:p>
          <a:p>
            <a:r>
              <a:rPr lang="en-US" b="1" dirty="0" err="1"/>
              <a:t>int</a:t>
            </a:r>
            <a:r>
              <a:rPr lang="en-US" b="1" dirty="0"/>
              <a:t> j=</a:t>
            </a:r>
            <a:r>
              <a:rPr lang="en-US" b="1" dirty="0" err="1"/>
              <a:t>Integer.parseInt</a:t>
            </a:r>
            <a:r>
              <a:rPr lang="en-US" b="1" dirty="0"/>
              <a:t>("ten");</a:t>
            </a:r>
            <a:endParaRPr lang="en-US" b="1" dirty="0"/>
          </a:p>
          <a:p>
            <a:r>
              <a:rPr lang="en-US" b="1" dirty="0" smtClean="0"/>
              <a:t>}}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Output:</a:t>
            </a:r>
            <a:endParaRPr lang="en-US" b="1" dirty="0"/>
          </a:p>
          <a:p>
            <a:r>
              <a:rPr lang="en-US" b="1" dirty="0"/>
              <a:t>Runtime Exception</a:t>
            </a:r>
            <a:endParaRPr lang="en-US" b="1" dirty="0"/>
          </a:p>
          <a:p>
            <a:r>
              <a:rPr lang="en-US" b="1" dirty="0"/>
              <a:t>Exception in thread "main" </a:t>
            </a:r>
            <a:r>
              <a:rPr lang="en-US" b="1" dirty="0" err="1"/>
              <a:t>java.lang.NumberFormatException</a:t>
            </a:r>
            <a:r>
              <a:rPr lang="en-US" b="1" dirty="0"/>
              <a:t>: For input</a:t>
            </a:r>
            <a:endParaRPr lang="en-US" b="1" dirty="0"/>
          </a:p>
          <a:p>
            <a:r>
              <a:rPr lang="en-US" b="1" dirty="0"/>
              <a:t>string: "ten"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2857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9. </a:t>
            </a:r>
            <a:r>
              <a:rPr lang="en-US" b="1" u="sng" dirty="0" err="1">
                <a:solidFill>
                  <a:srgbClr val="002060"/>
                </a:solidFill>
              </a:rPr>
              <a:t>IllegalStateException</a:t>
            </a:r>
            <a:r>
              <a:rPr lang="en-US" b="1" u="sng" dirty="0">
                <a:solidFill>
                  <a:srgbClr val="002060"/>
                </a:solidFill>
              </a:rPr>
              <a:t>:</a:t>
            </a:r>
            <a:endParaRPr lang="en-US" b="1" u="sng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explicitly by the programmer or by the API developer to indicate that a method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has been invoked at inappropriate time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Once session expires we can't call any method on the session object otherwise we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will get </a:t>
            </a:r>
            <a:r>
              <a:rPr lang="en-US" b="1" dirty="0" err="1">
                <a:solidFill>
                  <a:srgbClr val="002060"/>
                </a:solidFill>
              </a:rPr>
              <a:t>IllegalStateException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30289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HttpSession</a:t>
            </a:r>
            <a:r>
              <a:rPr lang="en-US" b="1" dirty="0">
                <a:solidFill>
                  <a:srgbClr val="002060"/>
                </a:solidFill>
              </a:rPr>
              <a:t> session=</a:t>
            </a:r>
            <a:r>
              <a:rPr lang="en-US" b="1" dirty="0" err="1">
                <a:solidFill>
                  <a:srgbClr val="002060"/>
                </a:solidFill>
              </a:rPr>
              <a:t>req.getSession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session.getId</a:t>
            </a:r>
            <a:r>
              <a:rPr lang="en-US" b="1" dirty="0">
                <a:solidFill>
                  <a:srgbClr val="002060"/>
                </a:solidFill>
              </a:rPr>
              <a:t>());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session.invalidate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session.getId</a:t>
            </a:r>
            <a:r>
              <a:rPr lang="en-US" b="1" dirty="0">
                <a:solidFill>
                  <a:srgbClr val="002060"/>
                </a:solidFill>
              </a:rPr>
              <a:t>()); // </a:t>
            </a:r>
            <a:r>
              <a:rPr lang="en-US" b="1" dirty="0" err="1">
                <a:solidFill>
                  <a:srgbClr val="002060"/>
                </a:solidFill>
              </a:rPr>
              <a:t>illgalstateException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2845" y="2857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10. </a:t>
            </a:r>
            <a:r>
              <a:rPr lang="en-US" b="1" dirty="0" err="1">
                <a:solidFill>
                  <a:srgbClr val="002060"/>
                </a:solidFill>
              </a:rPr>
              <a:t>AssertionError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hence it is unchecked. Raised explicitly by the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programmer or by API developer to indicate that Assert statement fails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assert(false);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868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C:\Users\DELL\Desktop\jkkllllll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2" y="742950"/>
            <a:ext cx="644048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1"/>
          <a:srcRect l="9241" r="36172"/>
          <a:stretch>
            <a:fillRect/>
          </a:stretch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685379" y="10564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271" name="Google Shape;5271;p53"/>
          <p:cNvSpPr/>
          <p:nvPr/>
        </p:nvSpPr>
        <p:spPr>
          <a:xfrm>
            <a:off x="5155771" y="4629150"/>
            <a:ext cx="318754" cy="415658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272" name="Google Shape;5272;p53"/>
          <p:cNvGrpSpPr/>
          <p:nvPr/>
        </p:nvGrpSpPr>
        <p:grpSpPr>
          <a:xfrm>
            <a:off x="6936679" y="4623796"/>
            <a:ext cx="423112" cy="421012"/>
            <a:chOff x="-9961625" y="4048175"/>
            <a:chExt cx="357600" cy="355825"/>
          </a:xfrm>
        </p:grpSpPr>
        <p:sp>
          <p:nvSpPr>
            <p:cNvPr id="5273" name="Google Shape;5273;p5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79" name="Google Shape;5279;p53"/>
          <p:cNvGrpSpPr/>
          <p:nvPr/>
        </p:nvGrpSpPr>
        <p:grpSpPr>
          <a:xfrm>
            <a:off x="6053914" y="4629150"/>
            <a:ext cx="418468" cy="391580"/>
            <a:chOff x="-12643475" y="3657325"/>
            <a:chExt cx="353675" cy="330950"/>
          </a:xfrm>
        </p:grpSpPr>
        <p:sp>
          <p:nvSpPr>
            <p:cNvPr id="5280" name="Google Shape;5280;p5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86" name="Google Shape;5286;p53"/>
          <p:cNvGrpSpPr/>
          <p:nvPr/>
        </p:nvGrpSpPr>
        <p:grpSpPr>
          <a:xfrm>
            <a:off x="7880085" y="4584507"/>
            <a:ext cx="429106" cy="399637"/>
            <a:chOff x="-11295075" y="4092875"/>
            <a:chExt cx="355250" cy="330825"/>
          </a:xfrm>
        </p:grpSpPr>
        <p:sp>
          <p:nvSpPr>
            <p:cNvPr id="5287" name="Google Shape;5287;p5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073531" y="1581149"/>
            <a:ext cx="50704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1.7 Version </a:t>
            </a:r>
            <a:r>
              <a:rPr lang="en-US" sz="4400" b="1" dirty="0" err="1">
                <a:solidFill>
                  <a:schemeClr val="bg1"/>
                </a:solidFill>
              </a:rPr>
              <a:t>Enhansements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" y="209550"/>
            <a:ext cx="3200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If an exception raised inside any method then that method is responsible to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create Exception object with the following information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1. Name </a:t>
            </a:r>
            <a:r>
              <a:rPr lang="en-US" b="1" dirty="0">
                <a:solidFill>
                  <a:srgbClr val="00B050"/>
                </a:solidFill>
              </a:rPr>
              <a:t>of the exception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2. Description of the exception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3. Location of </a:t>
            </a:r>
            <a:r>
              <a:rPr lang="en-US" b="1" dirty="0" smtClean="0">
                <a:solidFill>
                  <a:srgbClr val="00B050"/>
                </a:solidFill>
              </a:rPr>
              <a:t>the exception. (</a:t>
            </a:r>
            <a:r>
              <a:rPr lang="en-US" b="1" dirty="0" err="1">
                <a:solidFill>
                  <a:srgbClr val="00B050"/>
                </a:solidFill>
              </a:rPr>
              <a:t>StackTrace</a:t>
            </a:r>
            <a:r>
              <a:rPr lang="en-US" b="1" dirty="0" smtClean="0">
                <a:solidFill>
                  <a:srgbClr val="00B050"/>
                </a:solidFill>
              </a:rPr>
              <a:t>)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2. After creating that Exception object, the method handovers that object to </a:t>
            </a:r>
            <a:r>
              <a:rPr lang="en-US" b="1" dirty="0" smtClean="0">
                <a:solidFill>
                  <a:srgbClr val="00B050"/>
                </a:solidFill>
              </a:rPr>
              <a:t>the JVM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3. JVM checks whether the method contains any exception handling code or not. </a:t>
            </a:r>
            <a:r>
              <a:rPr lang="en-US" b="1" dirty="0" smtClean="0">
                <a:solidFill>
                  <a:srgbClr val="00B050"/>
                </a:solidFill>
              </a:rPr>
              <a:t>If method </a:t>
            </a:r>
            <a:r>
              <a:rPr lang="en-US" b="1" dirty="0">
                <a:solidFill>
                  <a:srgbClr val="00B050"/>
                </a:solidFill>
              </a:rPr>
              <a:t>won't contain any handling code then JVM terminates that </a:t>
            </a:r>
            <a:r>
              <a:rPr lang="en-US" b="1" dirty="0" smtClean="0">
                <a:solidFill>
                  <a:srgbClr val="00B050"/>
                </a:solidFill>
              </a:rPr>
              <a:t>method abnormally </a:t>
            </a:r>
            <a:r>
              <a:rPr lang="en-US" b="1" dirty="0">
                <a:solidFill>
                  <a:srgbClr val="00B050"/>
                </a:solidFill>
              </a:rPr>
              <a:t>and removes corresponding entry form the stack.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7661" y="246786"/>
            <a:ext cx="2667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4. JVM identifies the caller method and checks whether the caller method contain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any handling code or not. If the caller method also does not contain handling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code then JVM terminates that caller method also abnormally and removes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corresponding entry from the stack.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5. This process will be continued until main() method and if the main() method also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doesn't contain any exception handling code then JVM terminates main()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method also and removes corresponding entry from the stack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0" y="666750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6. Then JVM handovers the responsibility of exception handling to the </a:t>
            </a:r>
            <a:r>
              <a:rPr lang="en-US" b="1" dirty="0" smtClean="0">
                <a:solidFill>
                  <a:srgbClr val="00B050"/>
                </a:solidFill>
              </a:rPr>
              <a:t>default exception </a:t>
            </a:r>
            <a:r>
              <a:rPr lang="en-US" b="1" dirty="0">
                <a:solidFill>
                  <a:srgbClr val="00B050"/>
                </a:solidFill>
              </a:rPr>
              <a:t>handler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7. Default exception handler just print exception information to the console in the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following format and terminates the program abnormally.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6800" y="4632602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4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85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As part of 1.7 version enhancements in Exception Handling the following 2 </a:t>
            </a:r>
            <a:r>
              <a:rPr lang="en-US" b="1" dirty="0" smtClean="0">
                <a:solidFill>
                  <a:srgbClr val="92D050"/>
                </a:solidFill>
              </a:rPr>
              <a:t>concepts introduced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1. try with resources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2. multi catch block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428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1.try with resources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 err="1">
                <a:solidFill>
                  <a:srgbClr val="92D050"/>
                </a:solidFill>
              </a:rPr>
              <a:t>Untill</a:t>
            </a:r>
            <a:r>
              <a:rPr lang="en-US" b="1" dirty="0">
                <a:solidFill>
                  <a:srgbClr val="92D050"/>
                </a:solidFill>
              </a:rPr>
              <a:t> 1.6 version it is highly recommended to write finally block to close all resources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which are open as part of try block.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38285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92D050"/>
                </a:solidFill>
              </a:rPr>
              <a:t>BufferedReader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=null;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try{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=new </a:t>
            </a:r>
            <a:r>
              <a:rPr lang="en-US" b="1" dirty="0" err="1">
                <a:solidFill>
                  <a:srgbClr val="92D050"/>
                </a:solidFill>
              </a:rPr>
              <a:t>BufferedReader</a:t>
            </a:r>
            <a:r>
              <a:rPr lang="en-US" b="1" dirty="0">
                <a:solidFill>
                  <a:srgbClr val="92D050"/>
                </a:solidFill>
              </a:rPr>
              <a:t>(new </a:t>
            </a:r>
            <a:r>
              <a:rPr lang="en-US" b="1" dirty="0" err="1">
                <a:solidFill>
                  <a:srgbClr val="92D050"/>
                </a:solidFill>
              </a:rPr>
              <a:t>FileReader</a:t>
            </a:r>
            <a:r>
              <a:rPr lang="en-US" b="1" dirty="0">
                <a:solidFill>
                  <a:srgbClr val="92D050"/>
                </a:solidFill>
              </a:rPr>
              <a:t>("abc.txt"));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//use </a:t>
            </a:r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 based on our requirements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}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catch(</a:t>
            </a:r>
            <a:r>
              <a:rPr lang="en-US" b="1" dirty="0" err="1">
                <a:solidFill>
                  <a:srgbClr val="92D050"/>
                </a:solidFill>
              </a:rPr>
              <a:t>IOException</a:t>
            </a:r>
            <a:r>
              <a:rPr lang="en-US" b="1" dirty="0">
                <a:solidFill>
                  <a:srgbClr val="92D050"/>
                </a:solidFill>
              </a:rPr>
              <a:t> e) {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// handling code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}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finally {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if(</a:t>
            </a:r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 != null)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 err="1">
                <a:solidFill>
                  <a:srgbClr val="92D050"/>
                </a:solidFill>
              </a:rPr>
              <a:t>br.close</a:t>
            </a:r>
            <a:r>
              <a:rPr lang="en-US" b="1" dirty="0">
                <a:solidFill>
                  <a:srgbClr val="92D050"/>
                </a:solidFill>
              </a:rPr>
              <a:t>();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}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4400" y="30536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problems in this approach :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 </a:t>
            </a:r>
            <a:r>
              <a:rPr lang="en-US" b="1" dirty="0">
                <a:solidFill>
                  <a:srgbClr val="92D050"/>
                </a:solidFill>
              </a:rPr>
              <a:t>Compulsory programmer is required to close all opened resources with increases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the complexity of the programming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 </a:t>
            </a:r>
            <a:r>
              <a:rPr lang="en-US" b="1" dirty="0">
                <a:solidFill>
                  <a:srgbClr val="92D050"/>
                </a:solidFill>
              </a:rPr>
              <a:t>Compulsory we should write finally block explicitly which increases length of the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code and reviews readability.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99472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32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5029200" y="219348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To overcome these problems Sun People introduced "try with resources" in 1.7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version.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" y="5143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main advantage of "try with resources" </a:t>
            </a:r>
            <a:r>
              <a:rPr lang="en-US" b="1" dirty="0" smtClean="0"/>
              <a:t>is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the resources which are opened as part of try block will be closed automatically</a:t>
            </a:r>
            <a:endParaRPr lang="en-US" b="1" dirty="0"/>
          </a:p>
          <a:p>
            <a:r>
              <a:rPr lang="en-US" b="1" dirty="0"/>
              <a:t>Once the control reaches end of the try block either normally or abnormally and hence</a:t>
            </a:r>
            <a:endParaRPr lang="en-US" b="1" dirty="0"/>
          </a:p>
          <a:p>
            <a:r>
              <a:rPr lang="en-US" b="1" dirty="0"/>
              <a:t>we are not required to close explicitly so that the complexity of programming will be</a:t>
            </a:r>
            <a:endParaRPr lang="en-US" b="1" dirty="0"/>
          </a:p>
          <a:p>
            <a:r>
              <a:rPr lang="en-US" b="1" dirty="0" err="1"/>
              <a:t>reduced.It</a:t>
            </a:r>
            <a:r>
              <a:rPr lang="en-US" b="1" dirty="0"/>
              <a:t> is not required to write finally block explicitly and hence length of the code</a:t>
            </a:r>
            <a:endParaRPr lang="en-US" b="1" dirty="0"/>
          </a:p>
          <a:p>
            <a:r>
              <a:rPr lang="en-US" b="1" dirty="0"/>
              <a:t>will be reduced and readability will be improved.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36367" y="406628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try(</a:t>
            </a:r>
            <a:r>
              <a:rPr lang="en-US" b="1" dirty="0" err="1"/>
              <a:t>BufferedReader</a:t>
            </a:r>
            <a:r>
              <a:rPr lang="en-US" b="1" dirty="0"/>
              <a:t> </a:t>
            </a:r>
            <a:r>
              <a:rPr lang="en-US" b="1" dirty="0" err="1"/>
              <a:t>br</a:t>
            </a:r>
            <a:r>
              <a:rPr lang="en-US" b="1" dirty="0"/>
              <a:t>=new </a:t>
            </a:r>
            <a:r>
              <a:rPr lang="en-US" b="1" dirty="0" err="1"/>
              <a:t>BufferedReader</a:t>
            </a:r>
            <a:r>
              <a:rPr lang="en-US" b="1" dirty="0"/>
              <a:t>(new </a:t>
            </a:r>
            <a:r>
              <a:rPr lang="en-US" b="1" dirty="0" err="1"/>
              <a:t>FileReader</a:t>
            </a:r>
            <a:r>
              <a:rPr lang="en-US" b="1" dirty="0"/>
              <a:t>("abc.txt")))</a:t>
            </a:r>
            <a:endParaRPr lang="en-US" b="1" dirty="0"/>
          </a:p>
          <a:p>
            <a:r>
              <a:rPr lang="en-US" b="1" dirty="0"/>
              <a:t>{</a:t>
            </a:r>
            <a:endParaRPr lang="en-US" b="1" dirty="0"/>
          </a:p>
          <a:p>
            <a:r>
              <a:rPr lang="en-US" b="1" dirty="0"/>
              <a:t>use be based on our requirement, </a:t>
            </a:r>
            <a:r>
              <a:rPr lang="en-US" b="1" dirty="0" err="1"/>
              <a:t>br</a:t>
            </a:r>
            <a:r>
              <a:rPr lang="en-US" b="1" dirty="0"/>
              <a:t> will be closed automatically ,</a:t>
            </a:r>
            <a:endParaRPr lang="en-US" b="1" dirty="0"/>
          </a:p>
          <a:p>
            <a:r>
              <a:rPr lang="en-US" b="1" dirty="0" err="1"/>
              <a:t>Onec</a:t>
            </a:r>
            <a:r>
              <a:rPr lang="en-US" b="1" dirty="0"/>
              <a:t> control reaches end of try either normally</a:t>
            </a:r>
            <a:endParaRPr lang="en-US" b="1" dirty="0"/>
          </a:p>
          <a:p>
            <a:r>
              <a:rPr lang="en-US" b="1" dirty="0"/>
              <a:t>or abnormally and we are not required to close explicitly</a:t>
            </a:r>
            <a:endParaRPr lang="en-US" b="1" dirty="0"/>
          </a:p>
          <a:p>
            <a:r>
              <a:rPr lang="en-US" b="1" dirty="0"/>
              <a:t>}</a:t>
            </a:r>
            <a:endParaRPr lang="en-US" b="1" dirty="0"/>
          </a:p>
          <a:p>
            <a:r>
              <a:rPr lang="en-US" b="1" dirty="0"/>
              <a:t>catch(</a:t>
            </a:r>
            <a:r>
              <a:rPr lang="en-US" b="1" dirty="0" err="1"/>
              <a:t>IOException</a:t>
            </a:r>
            <a:r>
              <a:rPr lang="en-US" b="1" dirty="0"/>
              <a:t> e) {</a:t>
            </a:r>
            <a:endParaRPr lang="en-US" b="1" dirty="0"/>
          </a:p>
          <a:p>
            <a:r>
              <a:rPr lang="en-US" b="1" dirty="0"/>
              <a:t>// handling code</a:t>
            </a:r>
            <a:endParaRPr lang="en-US" b="1" dirty="0"/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344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33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51435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Conclusions</a:t>
            </a:r>
            <a:r>
              <a:rPr lang="en-US" b="1" dirty="0" smtClean="0">
                <a:solidFill>
                  <a:srgbClr val="7030A0"/>
                </a:solidFill>
              </a:rPr>
              <a:t>:</a:t>
            </a:r>
            <a:endParaRPr lang="en-US" b="1" dirty="0" smtClean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1. We can declare any no of resources but all these resources should be </a:t>
            </a:r>
            <a:r>
              <a:rPr lang="en-US" b="1" dirty="0" err="1">
                <a:solidFill>
                  <a:srgbClr val="7030A0"/>
                </a:solidFill>
              </a:rPr>
              <a:t>seperated</a:t>
            </a:r>
            <a:r>
              <a:rPr lang="en-US" b="1" dirty="0">
                <a:solidFill>
                  <a:srgbClr val="7030A0"/>
                </a:solidFill>
              </a:rPr>
              <a:t> with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;(semicolon)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try(R1 ; R2 ; R3)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{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-------------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-------------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}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2. All resources should be </a:t>
            </a:r>
            <a:r>
              <a:rPr lang="en-US" b="1" dirty="0" err="1">
                <a:solidFill>
                  <a:srgbClr val="7030A0"/>
                </a:solidFill>
              </a:rPr>
              <a:t>AutoCloseable</a:t>
            </a:r>
            <a:r>
              <a:rPr lang="en-US" b="1" dirty="0">
                <a:solidFill>
                  <a:srgbClr val="7030A0"/>
                </a:solidFill>
              </a:rPr>
              <a:t> resources. A resource is said to be auto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closable if and only if the corresponding class implements the </a:t>
            </a:r>
            <a:r>
              <a:rPr lang="en-US" b="1" dirty="0" err="1">
                <a:solidFill>
                  <a:srgbClr val="7030A0"/>
                </a:solidFill>
              </a:rPr>
              <a:t>java.lang.AutoCloseable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interface either directly or indirectly.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All database related, network related and file </a:t>
            </a:r>
            <a:r>
              <a:rPr lang="en-US" b="1" dirty="0" err="1">
                <a:solidFill>
                  <a:srgbClr val="7030A0"/>
                </a:solidFill>
              </a:rPr>
              <a:t>io</a:t>
            </a:r>
            <a:r>
              <a:rPr lang="en-US" b="1" dirty="0">
                <a:solidFill>
                  <a:srgbClr val="7030A0"/>
                </a:solidFill>
              </a:rPr>
              <a:t> related resources already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implemented </a:t>
            </a:r>
            <a:r>
              <a:rPr lang="en-US" b="1" dirty="0" err="1">
                <a:solidFill>
                  <a:srgbClr val="7030A0"/>
                </a:solidFill>
              </a:rPr>
              <a:t>AutoCloseable</a:t>
            </a:r>
            <a:r>
              <a:rPr lang="en-US" b="1" dirty="0">
                <a:solidFill>
                  <a:srgbClr val="7030A0"/>
                </a:solidFill>
              </a:rPr>
              <a:t> interface. Being a programmer we should aware and we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are not required to do anything extra</a:t>
            </a:r>
            <a:r>
              <a:rPr lang="en-US" b="1" dirty="0" smtClean="0">
                <a:solidFill>
                  <a:srgbClr val="7030A0"/>
                </a:solidFill>
              </a:rPr>
              <a:t>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48847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3. All resource reference variables are implicitly final and hence we can't perform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reassignment with in the try block.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try(</a:t>
            </a:r>
            <a:r>
              <a:rPr lang="en-US" b="1" dirty="0" err="1">
                <a:solidFill>
                  <a:srgbClr val="7030A0"/>
                </a:solidFill>
              </a:rPr>
              <a:t>BufferedReader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br</a:t>
            </a:r>
            <a:r>
              <a:rPr lang="en-US" b="1" dirty="0">
                <a:solidFill>
                  <a:srgbClr val="7030A0"/>
                </a:solidFill>
              </a:rPr>
              <a:t>=new </a:t>
            </a:r>
            <a:r>
              <a:rPr lang="en-US" b="1" dirty="0" err="1">
                <a:solidFill>
                  <a:srgbClr val="7030A0"/>
                </a:solidFill>
              </a:rPr>
              <a:t>BufferedReader</a:t>
            </a:r>
            <a:r>
              <a:rPr lang="en-US" b="1" dirty="0">
                <a:solidFill>
                  <a:srgbClr val="7030A0"/>
                </a:solidFill>
              </a:rPr>
              <a:t>(new </a:t>
            </a:r>
            <a:r>
              <a:rPr lang="en-US" b="1" dirty="0" err="1">
                <a:solidFill>
                  <a:srgbClr val="7030A0"/>
                </a:solidFill>
              </a:rPr>
              <a:t>FileReader</a:t>
            </a:r>
            <a:r>
              <a:rPr lang="en-US" b="1" dirty="0">
                <a:solidFill>
                  <a:srgbClr val="7030A0"/>
                </a:solidFill>
              </a:rPr>
              <a:t>("abc.txt"))) ;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{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 err="1">
                <a:solidFill>
                  <a:srgbClr val="7030A0"/>
                </a:solidFill>
              </a:rPr>
              <a:t>br</a:t>
            </a:r>
            <a:r>
              <a:rPr lang="en-US" b="1" dirty="0">
                <a:solidFill>
                  <a:srgbClr val="7030A0"/>
                </a:solidFill>
              </a:rPr>
              <a:t>=new </a:t>
            </a:r>
            <a:r>
              <a:rPr lang="en-US" b="1" dirty="0" err="1">
                <a:solidFill>
                  <a:srgbClr val="7030A0"/>
                </a:solidFill>
              </a:rPr>
              <a:t>BufferedReader</a:t>
            </a:r>
            <a:r>
              <a:rPr lang="en-US" b="1" dirty="0">
                <a:solidFill>
                  <a:srgbClr val="7030A0"/>
                </a:solidFill>
              </a:rPr>
              <a:t>(new </a:t>
            </a:r>
            <a:r>
              <a:rPr lang="en-US" b="1" dirty="0" err="1">
                <a:solidFill>
                  <a:srgbClr val="7030A0"/>
                </a:solidFill>
              </a:rPr>
              <a:t>FileReader</a:t>
            </a:r>
            <a:r>
              <a:rPr lang="en-US" b="1" dirty="0">
                <a:solidFill>
                  <a:srgbClr val="7030A0"/>
                </a:solidFill>
              </a:rPr>
              <a:t>("abc.txt"));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}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output :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CE : Can't reassign a value to final variable </a:t>
            </a:r>
            <a:r>
              <a:rPr lang="en-US" b="1" dirty="0" err="1">
                <a:solidFill>
                  <a:srgbClr val="7030A0"/>
                </a:solidFill>
              </a:rPr>
              <a:t>br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275346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4.Untill 1.6 version try should be followed by either catch or finally but 1.7 version </a:t>
            </a:r>
            <a:r>
              <a:rPr lang="en-US" b="1" dirty="0" smtClean="0">
                <a:solidFill>
                  <a:srgbClr val="7030A0"/>
                </a:solidFill>
              </a:rPr>
              <a:t>we can </a:t>
            </a:r>
            <a:r>
              <a:rPr lang="en-US" b="1" dirty="0">
                <a:solidFill>
                  <a:srgbClr val="7030A0"/>
                </a:solidFill>
              </a:rPr>
              <a:t>take only try with resource without catch or finally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try(R</a:t>
            </a:r>
            <a:r>
              <a:rPr lang="en-US" b="1" dirty="0" smtClean="0">
                <a:solidFill>
                  <a:srgbClr val="7030A0"/>
                </a:solidFill>
              </a:rPr>
              <a:t>)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{ //valid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34400" y="4627673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33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666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5.The main advantage of "try with resources" is finally block will become dummy</a:t>
            </a:r>
            <a:endParaRPr lang="en-US" b="1" dirty="0"/>
          </a:p>
          <a:p>
            <a:r>
              <a:rPr lang="en-US" b="1" dirty="0"/>
              <a:t>because we are not required to close resources of explicitly.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18097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Until 1.6 version ,</a:t>
            </a:r>
            <a:r>
              <a:rPr lang="en-US" b="1" dirty="0" err="1"/>
              <a:t>Eventhough</a:t>
            </a:r>
            <a:r>
              <a:rPr lang="en-US" b="1" dirty="0"/>
              <a:t> Multiple Exceptions having same handling code we have</a:t>
            </a:r>
            <a:endParaRPr lang="en-US" b="1" dirty="0"/>
          </a:p>
          <a:p>
            <a:r>
              <a:rPr lang="en-US" b="1" dirty="0"/>
              <a:t>to write a separate catch block for every exceptions, it increases length of the code and</a:t>
            </a:r>
            <a:endParaRPr lang="en-US" b="1" dirty="0"/>
          </a:p>
          <a:p>
            <a:r>
              <a:rPr lang="en-US" b="1" dirty="0"/>
              <a:t>reviews readability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297930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try{</a:t>
            </a:r>
            <a:endParaRPr lang="en-US" b="1" dirty="0"/>
          </a:p>
          <a:p>
            <a:r>
              <a:rPr lang="en-US" b="1" dirty="0"/>
              <a:t>-----------------</a:t>
            </a:r>
            <a:endParaRPr lang="en-US" b="1" dirty="0"/>
          </a:p>
          <a:p>
            <a:r>
              <a:rPr lang="en-US" b="1" dirty="0"/>
              <a:t>-----------------</a:t>
            </a:r>
            <a:endParaRPr lang="en-US" b="1" dirty="0"/>
          </a:p>
          <a:p>
            <a:r>
              <a:rPr lang="en-US" b="1" dirty="0"/>
              <a:t>}</a:t>
            </a:r>
            <a:endParaRPr lang="en-US" b="1" dirty="0"/>
          </a:p>
          <a:p>
            <a:r>
              <a:rPr lang="en-US" b="1" dirty="0"/>
              <a:t>catch(</a:t>
            </a:r>
            <a:r>
              <a:rPr lang="en-US" b="1" dirty="0" err="1"/>
              <a:t>ArithmeticException</a:t>
            </a:r>
            <a:r>
              <a:rPr lang="en-US" b="1" dirty="0"/>
              <a:t> e) {</a:t>
            </a:r>
            <a:endParaRPr lang="en-US" b="1" dirty="0"/>
          </a:p>
          <a:p>
            <a:r>
              <a:rPr lang="en-US" b="1" dirty="0" err="1"/>
              <a:t>e.printStackTrace</a:t>
            </a:r>
            <a:r>
              <a:rPr lang="en-US" b="1" dirty="0"/>
              <a:t>();</a:t>
            </a:r>
            <a:endParaRPr lang="en-US" b="1" dirty="0"/>
          </a:p>
          <a:p>
            <a:r>
              <a:rPr lang="en-US" b="1" dirty="0"/>
              <a:t>}</a:t>
            </a:r>
            <a:endParaRPr lang="en-US" b="1" dirty="0"/>
          </a:p>
          <a:p>
            <a:r>
              <a:rPr lang="en-US" b="1" dirty="0"/>
              <a:t>catch(</a:t>
            </a:r>
            <a:r>
              <a:rPr lang="en-US" b="1" dirty="0" err="1"/>
              <a:t>NullPointerException</a:t>
            </a:r>
            <a:r>
              <a:rPr lang="en-US" b="1" dirty="0"/>
              <a:t> e) {</a:t>
            </a:r>
            <a:endParaRPr lang="en-US" b="1" dirty="0"/>
          </a:p>
          <a:p>
            <a:r>
              <a:rPr lang="en-US" b="1" dirty="0" err="1"/>
              <a:t>e.printStackTrace</a:t>
            </a:r>
            <a:r>
              <a:rPr lang="en-US" b="1" dirty="0"/>
              <a:t>();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00600" y="514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}</a:t>
            </a:r>
            <a:endParaRPr lang="en-US" b="1" dirty="0"/>
          </a:p>
          <a:p>
            <a:r>
              <a:rPr lang="en-US" b="1" dirty="0"/>
              <a:t>catch(</a:t>
            </a:r>
            <a:r>
              <a:rPr lang="en-US" b="1" dirty="0" err="1"/>
              <a:t>ClassCastException</a:t>
            </a:r>
            <a:r>
              <a:rPr lang="en-US" b="1" dirty="0"/>
              <a:t> e) {</a:t>
            </a:r>
            <a:endParaRPr lang="en-US" b="1" dirty="0"/>
          </a:p>
          <a:p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e.getMessage</a:t>
            </a:r>
            <a:r>
              <a:rPr lang="en-US" b="1" dirty="0"/>
              <a:t>());</a:t>
            </a:r>
            <a:endParaRPr lang="en-US" b="1" dirty="0"/>
          </a:p>
          <a:p>
            <a:r>
              <a:rPr lang="en-US" b="1" dirty="0"/>
              <a:t>}</a:t>
            </a:r>
            <a:endParaRPr lang="en-US" b="1" dirty="0"/>
          </a:p>
          <a:p>
            <a:r>
              <a:rPr lang="en-US" b="1" dirty="0"/>
              <a:t>catch(</a:t>
            </a:r>
            <a:r>
              <a:rPr lang="en-US" b="1" dirty="0" err="1"/>
              <a:t>IOException</a:t>
            </a:r>
            <a:r>
              <a:rPr lang="en-US" b="1" dirty="0"/>
              <a:t> e) {</a:t>
            </a:r>
            <a:endParaRPr lang="en-US" b="1" dirty="0"/>
          </a:p>
          <a:p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e.getMessage</a:t>
            </a:r>
            <a:r>
              <a:rPr lang="en-US" b="1" dirty="0"/>
              <a:t>());</a:t>
            </a:r>
            <a:endParaRPr lang="en-US" b="1" dirty="0"/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04657" y="255688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To overcome this problem Sun People introduced "Multi catch block" concept in 1.7</a:t>
            </a:r>
            <a:endParaRPr lang="en-US" b="1" dirty="0"/>
          </a:p>
          <a:p>
            <a:r>
              <a:rPr lang="en-US" b="1" dirty="0"/>
              <a:t>version.</a:t>
            </a:r>
            <a:endParaRPr lang="en-US" b="1" dirty="0"/>
          </a:p>
          <a:p>
            <a:r>
              <a:rPr lang="en-US" b="1" dirty="0"/>
              <a:t>The main advantage of multi catch block is we can write a single catch block , which can</a:t>
            </a:r>
            <a:endParaRPr lang="en-US" b="1" dirty="0"/>
          </a:p>
          <a:p>
            <a:r>
              <a:rPr lang="en-US" b="1" dirty="0"/>
              <a:t>handle multiple different exceptions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6667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try{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-----------------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-----------------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catch(</a:t>
            </a:r>
            <a:r>
              <a:rPr lang="en-US" b="1" dirty="0" err="1">
                <a:solidFill>
                  <a:srgbClr val="002060"/>
                </a:solidFill>
              </a:rPr>
              <a:t>ArithmeticException</a:t>
            </a:r>
            <a:r>
              <a:rPr lang="en-US" b="1" dirty="0">
                <a:solidFill>
                  <a:srgbClr val="002060"/>
                </a:solidFill>
              </a:rPr>
              <a:t> |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>
                <a:solidFill>
                  <a:srgbClr val="002060"/>
                </a:solidFill>
              </a:rPr>
              <a:t> e) 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e.printStackTrace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catch(</a:t>
            </a:r>
            <a:r>
              <a:rPr lang="en-US" b="1" dirty="0" err="1">
                <a:solidFill>
                  <a:srgbClr val="002060"/>
                </a:solidFill>
              </a:rPr>
              <a:t>ClassCastException</a:t>
            </a:r>
            <a:r>
              <a:rPr lang="en-US" b="1" dirty="0">
                <a:solidFill>
                  <a:srgbClr val="002060"/>
                </a:solidFill>
              </a:rPr>
              <a:t> | </a:t>
            </a:r>
            <a:r>
              <a:rPr lang="en-US" b="1" dirty="0" err="1">
                <a:solidFill>
                  <a:srgbClr val="002060"/>
                </a:solidFill>
              </a:rPr>
              <a:t>IOException</a:t>
            </a:r>
            <a:r>
              <a:rPr lang="en-US" b="1" dirty="0">
                <a:solidFill>
                  <a:srgbClr val="002060"/>
                </a:solidFill>
              </a:rPr>
              <a:t> e) 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e.getMessage</a:t>
            </a:r>
            <a:r>
              <a:rPr lang="en-US" b="1" dirty="0">
                <a:solidFill>
                  <a:srgbClr val="002060"/>
                </a:solidFill>
              </a:rPr>
              <a:t>());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In multi catch block, there should not be any relation between Exception types(either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child to parent Or parent to child Or same type , otherwise we will get Compile time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error 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5800" y="46291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34</a:t>
            </a:r>
            <a:endParaRPr lang="en-US" sz="1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66750"/>
            <a:ext cx="434339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6667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Exception Propagation 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With in a method if an exception raised and if that method doesn't handle that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exception, then Exception object will be propagated to the caller then caller method is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responsible to handle that exceptions. This process is called Exception Propagation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2800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Rethrowing</a:t>
            </a:r>
            <a:r>
              <a:rPr lang="en-US" b="1" dirty="0">
                <a:solidFill>
                  <a:srgbClr val="002060"/>
                </a:solidFill>
              </a:rPr>
              <a:t> an Exception 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To convert the one exception type to another exception type , we can use </a:t>
            </a:r>
            <a:r>
              <a:rPr lang="en-US" b="1" dirty="0" err="1">
                <a:solidFill>
                  <a:srgbClr val="002060"/>
                </a:solidFill>
              </a:rPr>
              <a:t>rethrowing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 concept.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515516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class Test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try 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(10/0);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catch(</a:t>
            </a:r>
            <a:r>
              <a:rPr lang="en-US" b="1" dirty="0" err="1">
                <a:solidFill>
                  <a:srgbClr val="002060"/>
                </a:solidFill>
              </a:rPr>
              <a:t>ArithmeticException</a:t>
            </a:r>
            <a:r>
              <a:rPr lang="en-US" b="1" dirty="0">
                <a:solidFill>
                  <a:srgbClr val="002060"/>
                </a:solidFill>
              </a:rPr>
              <a:t> e) {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throw new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}</a:t>
            </a:r>
            <a:endParaRPr lang="en-US" b="1" dirty="0" smtClean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RE:NPE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35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p61"/>
          <p:cNvSpPr txBox="1">
            <a:spLocks noGrp="1"/>
          </p:cNvSpPr>
          <p:nvPr>
            <p:ph type="title"/>
          </p:nvPr>
        </p:nvSpPr>
        <p:spPr>
          <a:xfrm>
            <a:off x="4572000" y="1332250"/>
            <a:ext cx="415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8000" dirty="0"/>
              <a:t>Thanks</a:t>
            </a:r>
            <a:r>
              <a:rPr lang="en-US" sz="3500" dirty="0"/>
              <a:t>! </a:t>
            </a:r>
            <a:endParaRPr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57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Exception in thread “xxx(main)” Name of exception: description</a:t>
            </a:r>
            <a:endParaRPr lang="en-US" b="1" i="1" dirty="0">
              <a:solidFill>
                <a:srgbClr val="00B050"/>
              </a:solidFill>
            </a:endParaRPr>
          </a:p>
          <a:p>
            <a:r>
              <a:rPr lang="en-US" b="1" i="1" dirty="0">
                <a:solidFill>
                  <a:srgbClr val="00B050"/>
                </a:solidFill>
              </a:rPr>
              <a:t>Location of exception (stack trace)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023176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Example: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class Test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B050"/>
                </a:solidFill>
              </a:rPr>
              <a:t>args</a:t>
            </a:r>
            <a:r>
              <a:rPr lang="en-US" b="1" dirty="0">
                <a:solidFill>
                  <a:srgbClr val="00B050"/>
                </a:solidFill>
              </a:rPr>
              <a:t>){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System.out.println</a:t>
            </a:r>
            <a:r>
              <a:rPr lang="en-US" b="1" dirty="0">
                <a:solidFill>
                  <a:srgbClr val="00B050"/>
                </a:solidFill>
              </a:rPr>
              <a:t>(10/0);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}}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Output: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Exception in thread "main" </a:t>
            </a:r>
            <a:r>
              <a:rPr lang="en-US" b="1" dirty="0" err="1">
                <a:solidFill>
                  <a:srgbClr val="00B050"/>
                </a:solidFill>
              </a:rPr>
              <a:t>java.lang.ArithmeticException</a:t>
            </a:r>
            <a:r>
              <a:rPr lang="en-US" b="1" dirty="0">
                <a:solidFill>
                  <a:srgbClr val="00B050"/>
                </a:solidFill>
              </a:rPr>
              <a:t>: / by zero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atTest.doMoreStuff</a:t>
            </a:r>
            <a:r>
              <a:rPr lang="en-US" b="1" dirty="0">
                <a:solidFill>
                  <a:srgbClr val="00B050"/>
                </a:solidFill>
              </a:rPr>
              <a:t>(Test.java:10)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atTest.doStuff</a:t>
            </a:r>
            <a:r>
              <a:rPr lang="en-US" b="1" dirty="0">
                <a:solidFill>
                  <a:srgbClr val="00B050"/>
                </a:solidFill>
              </a:rPr>
              <a:t>(Test.java:7)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>
                <a:solidFill>
                  <a:srgbClr val="00B050"/>
                </a:solidFill>
              </a:rPr>
              <a:t>atTest.main</a:t>
            </a:r>
            <a:r>
              <a:rPr lang="en-US" b="1" dirty="0">
                <a:solidFill>
                  <a:srgbClr val="00B050"/>
                </a:solidFill>
              </a:rPr>
              <a:t>(Test.java:4)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17953"/>
            <a:ext cx="2971800" cy="257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30499</Words>
  <Application>WPS Presentation</Application>
  <PresentationFormat>On-screen Show (16:9)</PresentationFormat>
  <Paragraphs>1261</Paragraphs>
  <Slides>86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1" baseType="lpstr">
      <vt:lpstr>Arial</vt:lpstr>
      <vt:lpstr>SimSun</vt:lpstr>
      <vt:lpstr>Wingdings</vt:lpstr>
      <vt:lpstr>Arial</vt:lpstr>
      <vt:lpstr>Roboto Medium</vt:lpstr>
      <vt:lpstr>Thonburi</vt:lpstr>
      <vt:lpstr>Roboto</vt:lpstr>
      <vt:lpstr>Roboto</vt:lpstr>
      <vt:lpstr>Microsoft YaHei</vt:lpstr>
      <vt:lpstr>汉仪旗黑</vt:lpstr>
      <vt:lpstr>Arial Unicode MS</vt:lpstr>
      <vt:lpstr>宋体-简</vt:lpstr>
      <vt:lpstr>Arial Bold Italic</vt:lpstr>
      <vt:lpstr>Arial Italic</vt:lpstr>
      <vt:lpstr>Simple business</vt:lpstr>
      <vt:lpstr>EXCEPTION HANDLING AGENDA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Control flow in try catch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Finally block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Difference between final, finally, and finalize</vt:lpstr>
      <vt:lpstr>PowerPoint 演示文稿</vt:lpstr>
      <vt:lpstr>PowerPoint 演示文稿</vt:lpstr>
      <vt:lpstr>PowerPoint 演示文稿</vt:lpstr>
      <vt:lpstr>Control flow in Nested try-catch-finally</vt:lpstr>
      <vt:lpstr>PowerPoint 演示文稿</vt:lpstr>
      <vt:lpstr>PowerPoint 演示文稿</vt:lpstr>
      <vt:lpstr>PowerPoint 演示文稿</vt:lpstr>
      <vt:lpstr>PowerPoint 演示文稿</vt:lpstr>
      <vt:lpstr>Various possible combinations of try catch finally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 HANDLING AGENDA</dc:title>
  <dc:creator>DELL</dc:creator>
  <cp:lastModifiedBy>alanluke</cp:lastModifiedBy>
  <cp:revision>44</cp:revision>
  <dcterms:created xsi:type="dcterms:W3CDTF">2024-10-01T03:22:22Z</dcterms:created>
  <dcterms:modified xsi:type="dcterms:W3CDTF">2024-10-01T03:22:22Z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